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8"/>
  </p:notesMasterIdLst>
  <p:sldIdLst>
    <p:sldId id="256" r:id="rId3"/>
    <p:sldId id="257" r:id="rId4"/>
    <p:sldId id="312" r:id="rId5"/>
    <p:sldId id="258" r:id="rId6"/>
    <p:sldId id="259" r:id="rId7"/>
    <p:sldId id="260" r:id="rId8"/>
    <p:sldId id="261" r:id="rId9"/>
    <p:sldId id="315" r:id="rId10"/>
    <p:sldId id="262" r:id="rId11"/>
    <p:sldId id="316" r:id="rId12"/>
    <p:sldId id="317" r:id="rId13"/>
    <p:sldId id="264" r:id="rId14"/>
    <p:sldId id="265" r:id="rId15"/>
    <p:sldId id="267" r:id="rId16"/>
    <p:sldId id="268" r:id="rId17"/>
    <p:sldId id="302" r:id="rId18"/>
    <p:sldId id="300" r:id="rId19"/>
    <p:sldId id="270" r:id="rId20"/>
    <p:sldId id="271" r:id="rId21"/>
    <p:sldId id="272" r:id="rId22"/>
    <p:sldId id="273" r:id="rId23"/>
    <p:sldId id="274" r:id="rId24"/>
    <p:sldId id="276" r:id="rId25"/>
    <p:sldId id="277" r:id="rId26"/>
    <p:sldId id="278" r:id="rId27"/>
    <p:sldId id="279" r:id="rId28"/>
    <p:sldId id="280" r:id="rId29"/>
    <p:sldId id="281" r:id="rId30"/>
    <p:sldId id="282" r:id="rId31"/>
    <p:sldId id="283" r:id="rId32"/>
    <p:sldId id="284" r:id="rId33"/>
    <p:sldId id="285" r:id="rId34"/>
    <p:sldId id="303" r:id="rId35"/>
    <p:sldId id="305" r:id="rId36"/>
    <p:sldId id="286" r:id="rId37"/>
    <p:sldId id="287" r:id="rId38"/>
    <p:sldId id="288" r:id="rId39"/>
    <p:sldId id="289" r:id="rId40"/>
    <p:sldId id="290" r:id="rId41"/>
    <p:sldId id="291" r:id="rId42"/>
    <p:sldId id="292" r:id="rId43"/>
    <p:sldId id="309" r:id="rId44"/>
    <p:sldId id="293" r:id="rId45"/>
    <p:sldId id="294" r:id="rId46"/>
    <p:sldId id="295" r:id="rId47"/>
    <p:sldId id="304" r:id="rId48"/>
    <p:sldId id="307" r:id="rId49"/>
    <p:sldId id="308" r:id="rId50"/>
    <p:sldId id="306" r:id="rId51"/>
    <p:sldId id="310" r:id="rId52"/>
    <p:sldId id="297" r:id="rId53"/>
    <p:sldId id="298" r:id="rId54"/>
    <p:sldId id="311" r:id="rId55"/>
    <p:sldId id="318" r:id="rId56"/>
    <p:sldId id="299" r:id="rId57"/>
  </p:sldIdLst>
  <p:sldSz cx="12192000" cy="6858000"/>
  <p:notesSz cx="12192000" cy="68580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0" autoAdjust="0"/>
    <p:restoredTop sz="86323" autoAdjust="0"/>
  </p:normalViewPr>
  <p:slideViewPr>
    <p:cSldViewPr>
      <p:cViewPr varScale="1">
        <p:scale>
          <a:sx n="141" d="100"/>
          <a:sy n="141" d="100"/>
        </p:scale>
        <p:origin x="792" y="126"/>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C6CD3BD2-9C8E-45D8-8DD0-69BD3B8484B2}" type="datetimeFigureOut">
              <a:rPr lang="en-US"/>
              <a:t>10/27/2022</a:t>
            </a:fld>
            <a:endParaRPr lang="en-US"/>
          </a:p>
        </p:txBody>
      </p:sp>
      <p:sp>
        <p:nvSpPr>
          <p:cNvPr id="4"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8F030115-C08B-43B2-BC12-BBA01447CFAD}"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Hello committee members.</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Thank you for coming to my presentation of on my MAP, on the Relationship between perspective taking with space and people.</a:t>
            </a: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To explore this question, we conducted a study exploring two hypotheses: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One, people who are better at taking other’s spatial perspective should also be better at mentalizing.</a:t>
            </a:r>
            <a:endParaRPr/>
          </a:p>
          <a:p>
            <a:pPr marL="0" marR="0">
              <a:lnSpc>
                <a:spcPct val="107000"/>
              </a:lnSpc>
              <a:spcBef>
                <a:spcPts val="0"/>
              </a:spcBef>
              <a:spcAft>
                <a:spcPts val="800"/>
              </a:spcAft>
              <a:defRPr/>
            </a:pPr>
            <a:endParaRPr lang="en-US" sz="1800">
              <a:latin typeface="Calibri"/>
              <a:ea typeface="Malgun Gothic"/>
              <a:cs typeface="Times New Roman"/>
            </a:endParaRPr>
          </a:p>
          <a:p>
            <a:pPr>
              <a:defRPr/>
            </a:pPr>
            <a:r>
              <a:rPr lang="en-US" sz="1800">
                <a:latin typeface="Calibri"/>
                <a:ea typeface="Malgun Gothic"/>
                <a:cs typeface="Times New Roman"/>
              </a:rPr>
              <a:t>Two, individual difference factors involved in spatial perspective taking should also be involved in mentalizing.</a:t>
            </a:r>
            <a:endParaRPr lang="en-US"/>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11</a:t>
            </a:fld>
            <a:endParaRPr lang="en-US"/>
          </a:p>
        </p:txBody>
      </p:sp>
    </p:spTree>
    <p:extLst>
      <p:ext uri="{BB962C8B-B14F-4D97-AF65-F5344CB8AC3E}">
        <p14:creationId xmlns:p14="http://schemas.microsoft.com/office/powerpoint/2010/main" val="388718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16</a:t>
            </a:fld>
            <a:endParaRPr lang="en-US"/>
          </a:p>
        </p:txBody>
      </p:sp>
    </p:spTree>
    <p:extLst>
      <p:ext uri="{BB962C8B-B14F-4D97-AF65-F5344CB8AC3E}">
        <p14:creationId xmlns:p14="http://schemas.microsoft.com/office/powerpoint/2010/main" val="2198902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17</a:t>
            </a:fld>
            <a:endParaRPr lang="en-US"/>
          </a:p>
        </p:txBody>
      </p:sp>
    </p:spTree>
    <p:extLst>
      <p:ext uri="{BB962C8B-B14F-4D97-AF65-F5344CB8AC3E}">
        <p14:creationId xmlns:p14="http://schemas.microsoft.com/office/powerpoint/2010/main" val="875320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sz="1800">
                <a:latin typeface="Calibri"/>
                <a:ea typeface="Malgun Gothic"/>
                <a:cs typeface="Times New Roman"/>
              </a:rPr>
              <a:t>And our multiple regression models for individual difference factors for both spatial perspective taking and mentalizing showed no evidence that they shared any in common.</a:t>
            </a:r>
            <a:endParaRPr/>
          </a:p>
          <a:p>
            <a:pPr>
              <a:defRPr/>
            </a:pPr>
            <a:endParaRPr lang="en-US" sz="1800">
              <a:latin typeface="Calibri"/>
              <a:ea typeface="Malgun Gothic"/>
              <a:cs typeface="Times New Roman"/>
            </a:endParaRPr>
          </a:p>
          <a:p>
            <a:pPr>
              <a:defRPr/>
            </a:pPr>
            <a:endParaRPr lang="en-US" sz="1800">
              <a:latin typeface="Calibri"/>
              <a:ea typeface="Malgun Gothic"/>
              <a:cs typeface="Times New Roman"/>
            </a:endParaRPr>
          </a:p>
          <a:p>
            <a:pPr>
              <a:defRPr/>
            </a:pPr>
            <a:r>
              <a:rPr lang="en-US" sz="1800">
                <a:latin typeface="Calibri"/>
                <a:ea typeface="Malgun Gothic"/>
                <a:cs typeface="Times New Roman"/>
              </a:rPr>
              <a:t>Add animation</a:t>
            </a:r>
            <a:endParaRPr lang="en-US"/>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171450" marR="0" indent="-171450">
              <a:lnSpc>
                <a:spcPct val="107000"/>
              </a:lnSpc>
              <a:spcBef>
                <a:spcPts val="0"/>
              </a:spcBef>
              <a:spcAft>
                <a:spcPts val="800"/>
              </a:spcAft>
              <a:buFontTx/>
              <a:buChar char="-"/>
              <a:defRPr/>
            </a:pPr>
            <a:r>
              <a:rPr lang="en-US"/>
              <a:t>positive correlation between taking other’s spatial perspective and mentalizing.</a:t>
            </a:r>
            <a:endParaRPr/>
          </a:p>
          <a:p>
            <a:pPr marL="171450" marR="0" indent="-171450">
              <a:lnSpc>
                <a:spcPct val="107000"/>
              </a:lnSpc>
              <a:spcBef>
                <a:spcPts val="0"/>
              </a:spcBef>
              <a:spcAft>
                <a:spcPts val="800"/>
              </a:spcAft>
              <a:buFontTx/>
              <a:buChar char="-"/>
              <a:defRPr/>
            </a:pPr>
            <a:endParaRPr lang="en-US"/>
          </a:p>
          <a:p>
            <a:pPr marL="171450" marR="0" lvl="0" indent="-171450" algn="l" defTabSz="914400">
              <a:lnSpc>
                <a:spcPct val="107000"/>
              </a:lnSpc>
              <a:spcBef>
                <a:spcPts val="0"/>
              </a:spcBef>
              <a:spcAft>
                <a:spcPts val="800"/>
              </a:spcAft>
              <a:buClrTx/>
              <a:buSzTx/>
              <a:buFontTx/>
              <a:buChar char="-"/>
              <a:defRPr/>
            </a:pPr>
            <a:r>
              <a:rPr lang="en-US"/>
              <a:t>No individual difference factor in common.</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First of all, here is an overview of what I will talk about.</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 will introduce you to the idea of perspective taking and how they are used for both spatial and social cognitive purposes.</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 </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This will lead into my research question and hypotheses that motivated my two studies.</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 </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Next, I will explain how those studies were conducted and discuss their results and implications to our understanding of perspective taking.</a:t>
            </a:r>
          </a:p>
          <a:p>
            <a:endParaRPr lang="en-US" dirty="0"/>
          </a:p>
        </p:txBody>
      </p:sp>
      <p:sp>
        <p:nvSpPr>
          <p:cNvPr id="4" name="Slide Number Placeholder 3"/>
          <p:cNvSpPr>
            <a:spLocks noGrp="1"/>
          </p:cNvSpPr>
          <p:nvPr>
            <p:ph type="sldNum" sz="quarter" idx="5"/>
          </p:nvPr>
        </p:nvSpPr>
        <p:spPr/>
        <p:txBody>
          <a:bodyPr/>
          <a:lstStyle/>
          <a:p>
            <a:pPr>
              <a:defRPr/>
            </a:pPr>
            <a:fld id="{8F030115-C08B-43B2-BC12-BBA01447CFAD}" type="slidenum">
              <a:rPr lang="en-US" smtClean="0"/>
              <a:t>2</a:t>
            </a:fld>
            <a:endParaRPr lang="en-US"/>
          </a:p>
        </p:txBody>
      </p:sp>
    </p:spTree>
    <p:extLst>
      <p:ext uri="{BB962C8B-B14F-4D97-AF65-F5344CB8AC3E}">
        <p14:creationId xmlns:p14="http://schemas.microsoft.com/office/powerpoint/2010/main" val="2412543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171450" marR="0" indent="-171450">
              <a:lnSpc>
                <a:spcPct val="107000"/>
              </a:lnSpc>
              <a:spcBef>
                <a:spcPts val="0"/>
              </a:spcBef>
              <a:spcAft>
                <a:spcPts val="800"/>
              </a:spcAft>
              <a:buFontTx/>
              <a:buChar char="-"/>
              <a:defRPr/>
            </a:pPr>
            <a:r>
              <a:rPr lang="en-US"/>
              <a:t>positive correlation between taking other’s spatial perspective and mentalizing.</a:t>
            </a:r>
            <a:endParaRPr/>
          </a:p>
          <a:p>
            <a:pPr marL="171450" marR="0" indent="-171450">
              <a:lnSpc>
                <a:spcPct val="107000"/>
              </a:lnSpc>
              <a:spcBef>
                <a:spcPts val="0"/>
              </a:spcBef>
              <a:spcAft>
                <a:spcPts val="800"/>
              </a:spcAft>
              <a:buFontTx/>
              <a:buChar char="-"/>
              <a:defRPr/>
            </a:pPr>
            <a:endParaRPr lang="en-US"/>
          </a:p>
          <a:p>
            <a:pPr marL="171450" marR="0" lvl="0" indent="-171450" algn="l" defTabSz="914400">
              <a:lnSpc>
                <a:spcPct val="107000"/>
              </a:lnSpc>
              <a:spcBef>
                <a:spcPts val="0"/>
              </a:spcBef>
              <a:spcAft>
                <a:spcPts val="800"/>
              </a:spcAft>
              <a:buClrTx/>
              <a:buSzTx/>
              <a:buFontTx/>
              <a:buChar char="-"/>
              <a:defRPr/>
            </a:pPr>
            <a:r>
              <a:rPr lang="en-US"/>
              <a:t>No individual difference factor in common.</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So, what is perspective taking?</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Intuitively, we take perspectives all the time.</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Let’s say your partner askes where the TV remote is, you can answer that it’s on YOUR right, or that it is on the dining table. </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In both cases, you are intuitively thinking that your own RIGHT or LEFT might not be the same as their RIGHT or LEFT. So you take the perspective of your partner and tell them where the remote is from their PERSPECTIVE.</a:t>
            </a: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a:t>
            </a:fld>
            <a:endParaRPr lang="en-US"/>
          </a:p>
        </p:txBody>
      </p:sp>
    </p:spTree>
    <p:extLst>
      <p:ext uri="{BB962C8B-B14F-4D97-AF65-F5344CB8AC3E}">
        <p14:creationId xmlns:p14="http://schemas.microsoft.com/office/powerpoint/2010/main" val="2425985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33</a:t>
            </a:fld>
            <a:endParaRPr lang="en-US"/>
          </a:p>
        </p:txBody>
      </p:sp>
    </p:spTree>
    <p:extLst>
      <p:ext uri="{BB962C8B-B14F-4D97-AF65-F5344CB8AC3E}">
        <p14:creationId xmlns:p14="http://schemas.microsoft.com/office/powerpoint/2010/main" val="563261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34</a:t>
            </a:fld>
            <a:endParaRPr lang="en-US"/>
          </a:p>
        </p:txBody>
      </p:sp>
    </p:spTree>
    <p:extLst>
      <p:ext uri="{BB962C8B-B14F-4D97-AF65-F5344CB8AC3E}">
        <p14:creationId xmlns:p14="http://schemas.microsoft.com/office/powerpoint/2010/main" val="651773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42</a:t>
            </a:fld>
            <a:endParaRPr lang="en-US"/>
          </a:p>
        </p:txBody>
      </p:sp>
    </p:spTree>
    <p:extLst>
      <p:ext uri="{BB962C8B-B14F-4D97-AF65-F5344CB8AC3E}">
        <p14:creationId xmlns:p14="http://schemas.microsoft.com/office/powerpoint/2010/main" val="2429605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We learned that depending on where we are, the relationship between objects and ourselves change.</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In this image, these two people are looking at the same shape on the floor. For the person on the left, the shape looks like a SIX. For the person on the right, the shape looks like a NINE.</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Is there a right answer to what the symbol of the image is? (Asking the audience)</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That’s right, the answer depends on the reference point the symbol was intended to be interpreted.</a:t>
            </a: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Our study was an online study on Qualtrics and we recruited 250 participants from an undergraduate student pool.</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The study involved two tasks. One was a spatial perspective taking, and the other was a false belief mentalizing task.</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Both of these tasks involved components where participants had to rely on their own perspective or someone else’s perspective to solve problems.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Questionnaires probing individual differences were administered in between those two tasks.</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sz="1800">
                <a:latin typeface="Calibri"/>
                <a:ea typeface="Malgun Gothic"/>
                <a:cs typeface="Times New Roman"/>
              </a:rPr>
              <a:t>And our multiple regression models for individual difference factors for both spatial perspective taking and mentalizing showed no evidence that they shared any in common.</a:t>
            </a:r>
            <a:endParaRPr lang="en-US"/>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sz="1800">
                <a:latin typeface="Calibri"/>
                <a:ea typeface="Malgun Gothic"/>
                <a:cs typeface="Times New Roman"/>
              </a:rPr>
              <a:t>And our multiple regression models for individual difference factors for both spatial perspective taking and mentalizing showed no evidence that they shared any in common.</a:t>
            </a:r>
            <a:endParaRPr lang="en-US"/>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46</a:t>
            </a:fld>
            <a:endParaRPr lang="en-US"/>
          </a:p>
        </p:txBody>
      </p:sp>
    </p:spTree>
    <p:extLst>
      <p:ext uri="{BB962C8B-B14F-4D97-AF65-F5344CB8AC3E}">
        <p14:creationId xmlns:p14="http://schemas.microsoft.com/office/powerpoint/2010/main" val="23246065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cs typeface="Calibri"/>
              </a:rPr>
              <a:t>How would you study social concepts in a spatial manner.</a:t>
            </a:r>
            <a:endParaRPr/>
          </a:p>
          <a:p>
            <a:pPr>
              <a:defRPr/>
            </a:pPr>
            <a:endParaRPr lang="en-US">
              <a:cs typeface="Calibri"/>
            </a:endParaRPr>
          </a:p>
        </p:txBody>
      </p:sp>
      <p:sp>
        <p:nvSpPr>
          <p:cNvPr id="4" name="Slide Number Placeholder 3"/>
          <p:cNvSpPr>
            <a:spLocks noGrp="1"/>
          </p:cNvSpPr>
          <p:nvPr>
            <p:ph type="sldNum" sz="quarter" idx="5"/>
          </p:nvPr>
        </p:nvSpPr>
        <p:spPr bwMode="auto"/>
        <p:txBody>
          <a:bodyPr/>
          <a:lstStyle/>
          <a:p>
            <a:pPr>
              <a:defRPr/>
            </a:pPr>
            <a:fld id="{25952595-C1DF-4C5B-BD53-3350A6053ADD}" type="slidenum">
              <a:rPr lang="en-US"/>
              <a:t>48</a:t>
            </a:fld>
            <a:endParaRPr lang="en-US"/>
          </a:p>
        </p:txBody>
      </p:sp>
    </p:spTree>
    <p:extLst>
      <p:ext uri="{BB962C8B-B14F-4D97-AF65-F5344CB8AC3E}">
        <p14:creationId xmlns:p14="http://schemas.microsoft.com/office/powerpoint/2010/main" val="2538828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dirty="0">
                <a:latin typeface="Calibri"/>
                <a:ea typeface="Malgun Gothic"/>
                <a:cs typeface="Times New Roman"/>
              </a:rPr>
              <a:t>Cognitive load and availability of cognitive resources has been related to poorer ability to be empathetic.</a:t>
            </a:r>
          </a:p>
          <a:p>
            <a:pPr marL="0" marR="0" lvl="0" indent="0" algn="l" defTabSz="914400">
              <a:lnSpc>
                <a:spcPct val="100000"/>
              </a:lnSpc>
              <a:spcBef>
                <a:spcPts val="0"/>
              </a:spcBef>
              <a:spcAft>
                <a:spcPts val="0"/>
              </a:spcAft>
              <a:buClrTx/>
              <a:buSzTx/>
              <a:buFontTx/>
              <a:buNone/>
              <a:defRPr/>
            </a:pPr>
            <a:endParaRPr lang="en-US" dirty="0"/>
          </a:p>
          <a:p>
            <a:pPr marL="0" marR="0" lvl="0" indent="0" algn="l" defTabSz="914400">
              <a:lnSpc>
                <a:spcPct val="100000"/>
              </a:lnSpc>
              <a:spcBef>
                <a:spcPts val="0"/>
              </a:spcBef>
              <a:spcAft>
                <a:spcPts val="0"/>
              </a:spcAft>
              <a:buClrTx/>
              <a:buSzTx/>
              <a:buFontTx/>
              <a:buNone/>
              <a:defRPr/>
            </a:pPr>
            <a:endParaRPr dirty="0"/>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49</a:t>
            </a:fld>
            <a:endParaRPr lang="en-US"/>
          </a:p>
        </p:txBody>
      </p:sp>
    </p:spTree>
    <p:extLst>
      <p:ext uri="{BB962C8B-B14F-4D97-AF65-F5344CB8AC3E}">
        <p14:creationId xmlns:p14="http://schemas.microsoft.com/office/powerpoint/2010/main" val="1640834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What we found was a weak correlation where people who are better at taking someone else’s spatial perspective were also better at mentalizing.</a:t>
            </a:r>
            <a:endParaRP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50</a:t>
            </a:fld>
            <a:endParaRPr lang="en-US"/>
          </a:p>
        </p:txBody>
      </p:sp>
    </p:spTree>
    <p:extLst>
      <p:ext uri="{BB962C8B-B14F-4D97-AF65-F5344CB8AC3E}">
        <p14:creationId xmlns:p14="http://schemas.microsoft.com/office/powerpoint/2010/main" val="1384434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cs typeface="Calibri"/>
              </a:rPr>
              <a:t>How would you study social concepts in a spatial manner.</a:t>
            </a:r>
            <a:endParaRPr/>
          </a:p>
          <a:p>
            <a:pPr>
              <a:defRPr/>
            </a:pPr>
            <a:endParaRPr lang="en-US">
              <a:cs typeface="Calibri"/>
            </a:endParaRPr>
          </a:p>
        </p:txBody>
      </p:sp>
      <p:sp>
        <p:nvSpPr>
          <p:cNvPr id="4" name="Slide Number Placeholder 3"/>
          <p:cNvSpPr>
            <a:spLocks noGrp="1"/>
          </p:cNvSpPr>
          <p:nvPr>
            <p:ph type="sldNum" sz="quarter" idx="5"/>
          </p:nvPr>
        </p:nvSpPr>
        <p:spPr bwMode="auto"/>
        <p:txBody>
          <a:bodyPr/>
          <a:lstStyle/>
          <a:p>
            <a:pPr>
              <a:defRPr/>
            </a:pPr>
            <a:fld id="{25952595-C1DF-4C5B-BD53-3350A6053ADD}" type="slidenum">
              <a:rPr lang="en-US"/>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sz="1800">
                <a:latin typeface="Calibri"/>
                <a:ea typeface="Malgun Gothic"/>
                <a:cs typeface="Times New Roman"/>
              </a:rPr>
              <a:t>In conclusion, we have very limited evidence to support the idea that reference frames are a shared or general mechanism for both spatial and social thinking.</a:t>
            </a:r>
            <a:endParaRPr/>
          </a:p>
          <a:p>
            <a:pPr>
              <a:defRPr/>
            </a:pPr>
            <a:endParaRPr lang="en-US" sz="1800">
              <a:latin typeface="Calibri"/>
              <a:ea typeface="Malgun Gothic"/>
              <a:cs typeface="Times New Roman"/>
            </a:endParaRPr>
          </a:p>
          <a:p>
            <a:pPr>
              <a:defRPr/>
            </a:pPr>
            <a:r>
              <a:rPr lang="en-US" sz="1800">
                <a:latin typeface="Calibri"/>
                <a:ea typeface="Malgun Gothic"/>
                <a:cs typeface="Times New Roman"/>
              </a:rPr>
              <a:t>This suggests that people who tend to be good at taking perspectives to solve spatial problems like navigation or map reading, may not necessarily be good at mentalizing or being empathetic.</a:t>
            </a:r>
            <a:endParaRPr/>
          </a:p>
          <a:p>
            <a:pPr>
              <a:defRPr/>
            </a:pPr>
            <a:endParaRPr lang="en-US" sz="1800">
              <a:latin typeface="Calibri"/>
              <a:ea typeface="Malgun Gothic"/>
              <a:cs typeface="Times New Roman"/>
            </a:endParaRPr>
          </a:p>
          <a:p>
            <a:pPr>
              <a:defRPr/>
            </a:pPr>
            <a:r>
              <a:rPr lang="en-US" sz="1800">
                <a:latin typeface="Calibri"/>
                <a:ea typeface="Malgun Gothic"/>
                <a:cs typeface="Times New Roman"/>
              </a:rPr>
              <a:t>This suggests that people’s ability to take perspectives to solve spatial problems like navigation or map reading, have little in relation to how well people can empathize and be cognizant about other people’s thoughts.</a:t>
            </a:r>
            <a:endParaRPr lang="en-US"/>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55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Going back to the tv remote example.</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When we only think about space in our own perspective, we are taking an egocentric perspective, and we think about where objects are in relation to ourselves; we are the reference point.</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But we can also think </a:t>
            </a:r>
            <a:r>
              <a:rPr lang="en-US" sz="1800" dirty="0" err="1">
                <a:effectLst/>
                <a:latin typeface="Calibri" panose="020F0502020204030204" pitchFamily="34" charset="0"/>
                <a:ea typeface="Malgun Gothic" panose="020B0503020000020004" pitchFamily="34" charset="-127"/>
                <a:cs typeface="Times New Roman" panose="02020603050405020304" pitchFamily="18" charset="0"/>
              </a:rPr>
              <a:t>allocentrically</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 and think about how objects are related in reference to other things or people.</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 </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The refence can be the cardinal directions, or we can even imagine ourselves being somewhere else. I can imagine being where my partner is facing and tell them where the remote is.</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Alternatively, I can simply say that the remote is on the dinning table and not worry perspective at all. This relies on our cognitive map of where objects are located and offloads the directional inference to our partner. Instead, I can let my partner infer the direction to look by using their cognitive map, or their knowledge about the layout of the room.</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 </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With our examples, it might not be surprising that perspective taking is a key part of, not only spatial cognition, but also social cognition. We often need to consider what other people know to figure out how they behave or think.</a:t>
            </a:r>
          </a:p>
          <a:p>
            <a:pPr>
              <a:defRPr/>
            </a:pPr>
            <a:endParaRPr lang="en-US" dirty="0"/>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As such, the idea of egocentric and allocentric perspectives are common in the mentalizing or theory of mind literature. </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The ability to consider the thoughts or the state of other people is a central to mentalizing and how we socialize. </a:t>
            </a: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As such, we can describe mentalizing as a form of social perspective taking.</a:t>
            </a:r>
          </a:p>
          <a:p>
            <a:pPr marL="0" marR="0">
              <a:lnSpc>
                <a:spcPct val="150000"/>
              </a:lnSpc>
              <a:spcBef>
                <a:spcPts val="0"/>
              </a:spcBef>
              <a:spcAft>
                <a:spcPts val="0"/>
              </a:spcAft>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14400" eaLnBrk="1" fontAlgn="auto" latinLnBrk="0" hangingPunct="1">
              <a:lnSpc>
                <a:spcPct val="15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Let’s look at the classic mentalizing task where we see Sally put her ball in the basket, and then Ann takes the ball and puts it in a box.</a:t>
            </a:r>
          </a:p>
          <a:p>
            <a:pPr marL="0" marR="0" lvl="0" indent="0" algn="l" defTabSz="914400" eaLnBrk="1" fontAlgn="auto" latinLnBrk="0" hangingPunct="1">
              <a:lnSpc>
                <a:spcPct val="15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Now answer, where would Sally look for her ball?</a:t>
            </a:r>
          </a:p>
          <a:p>
            <a:pPr marL="0" marR="0" lvl="0" indent="0" algn="l" defTabSz="914400" eaLnBrk="1" fontAlgn="auto" latinLnBrk="0" hangingPunct="1">
              <a:lnSpc>
                <a:spcPct val="150000"/>
              </a:lnSpc>
              <a:spcBef>
                <a:spcPts val="0"/>
              </a:spcBef>
              <a:spcAft>
                <a:spcPts val="0"/>
              </a:spcAft>
              <a:buClrTx/>
              <a:buSzTx/>
              <a:buFontTx/>
              <a:buNone/>
              <a:tabLst/>
              <a:defRPr/>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14400" eaLnBrk="1" fontAlgn="auto" latinLnBrk="0" hangingPunct="1">
              <a:lnSpc>
                <a:spcPct val="15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If we reasonably consider that Sally never saw that Ann replaced her ball, we should say that Sally would look in the basket.</a:t>
            </a:r>
          </a:p>
          <a:p>
            <a:pPr marL="0" marR="0" lvl="0" indent="0" algn="l" defTabSz="914400" eaLnBrk="1" fontAlgn="auto" latinLnBrk="0" hangingPunct="1">
              <a:lnSpc>
                <a:spcPct val="15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If we do not consider Sally’s mental state, we might say that she would look in the box.</a:t>
            </a:r>
          </a:p>
          <a:p>
            <a:pPr marL="0" marR="0" lvl="0" indent="0" algn="l" defTabSz="914400" eaLnBrk="1" fontAlgn="auto" latinLnBrk="0" hangingPunct="1">
              <a:lnSpc>
                <a:spcPct val="150000"/>
              </a:lnSpc>
              <a:spcBef>
                <a:spcPts val="0"/>
              </a:spcBef>
              <a:spcAft>
                <a:spcPts val="0"/>
              </a:spcAft>
              <a:buClrTx/>
              <a:buSzTx/>
              <a:buFontTx/>
              <a:buNone/>
              <a:tabLst/>
              <a:defRPr/>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Or, we can change the question to, would you fault Sally for looking in the basket for her ball?</a:t>
            </a:r>
          </a:p>
          <a:p>
            <a:pPr marL="0" marR="0">
              <a:lnSpc>
                <a:spcPct val="150000"/>
              </a:lnSpc>
              <a:spcBef>
                <a:spcPts val="0"/>
              </a:spcBef>
              <a:spcAft>
                <a:spcPts val="0"/>
              </a:spcAft>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50000"/>
              </a:lnSpc>
              <a:spcBef>
                <a:spcPts val="0"/>
              </a:spcBef>
              <a:spcAft>
                <a:spcPts val="0"/>
              </a:spcAft>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it seems like perspective taking is a very versatile ability that can is useful for not only thinking about space, but also when we interact with other people.</a:t>
            </a:r>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In other words,</a:t>
            </a:r>
            <a:endParaRPr/>
          </a:p>
          <a:p>
            <a:pPr marL="0" marR="0" lvl="0" indent="0" algn="l" defTabSz="914400">
              <a:lnSpc>
                <a:spcPct val="100000"/>
              </a:lnSpc>
              <a:spcBef>
                <a:spcPts val="0"/>
              </a:spcBef>
              <a:spcAft>
                <a:spcPts val="0"/>
              </a:spcAft>
              <a:buClrTx/>
              <a:buSzTx/>
              <a:buFontTx/>
              <a:buNone/>
              <a:defRPr/>
            </a:pPr>
            <a:r>
              <a:rPr lang="en-US" sz="1800">
                <a:latin typeface="Calibri"/>
                <a:ea typeface="Malgun Gothic"/>
                <a:cs typeface="Times New Roman"/>
              </a:rPr>
              <a:t>Does our mind process social situations and concepts like it does objects and space?</a:t>
            </a:r>
            <a:endParaRPr/>
          </a:p>
          <a:p>
            <a:pPr>
              <a:defRPr/>
            </a:pPr>
            <a:endParaRPr lang="en-US"/>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To explore this question, we conducted a study exploring two hypotheses: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One, people who are better at taking other’s spatial perspective should also be better at mentalizing.</a:t>
            </a:r>
            <a:endParaRPr/>
          </a:p>
          <a:p>
            <a:pPr marL="0" marR="0">
              <a:lnSpc>
                <a:spcPct val="107000"/>
              </a:lnSpc>
              <a:spcBef>
                <a:spcPts val="0"/>
              </a:spcBef>
              <a:spcAft>
                <a:spcPts val="800"/>
              </a:spcAft>
              <a:defRPr/>
            </a:pPr>
            <a:endParaRPr lang="en-US" sz="1800">
              <a:latin typeface="Calibri"/>
              <a:ea typeface="Malgun Gothic"/>
              <a:cs typeface="Times New Roman"/>
            </a:endParaRPr>
          </a:p>
          <a:p>
            <a:pPr>
              <a:defRPr/>
            </a:pPr>
            <a:r>
              <a:rPr lang="en-US" sz="1800">
                <a:latin typeface="Calibri"/>
                <a:ea typeface="Malgun Gothic"/>
                <a:cs typeface="Times New Roman"/>
              </a:rPr>
              <a:t>Two, individual difference factors involved in spatial perspective taking should also be involved in mentalizing.</a:t>
            </a:r>
            <a:endParaRPr lang="en-US"/>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a:lnSpc>
                <a:spcPct val="107000"/>
              </a:lnSpc>
              <a:spcBef>
                <a:spcPts val="0"/>
              </a:spcBef>
              <a:spcAft>
                <a:spcPts val="800"/>
              </a:spcAft>
              <a:defRPr/>
            </a:pPr>
            <a:r>
              <a:rPr lang="en-US" sz="1800">
                <a:latin typeface="Calibri"/>
                <a:ea typeface="Malgun Gothic"/>
                <a:cs typeface="Times New Roman"/>
              </a:rPr>
              <a:t>To explore this question, we conducted a study exploring two hypotheses:</a:t>
            </a:r>
            <a:endParaRPr/>
          </a:p>
          <a:p>
            <a:pPr marL="0" marR="0">
              <a:lnSpc>
                <a:spcPct val="107000"/>
              </a:lnSpc>
              <a:spcBef>
                <a:spcPts val="0"/>
              </a:spcBef>
              <a:spcAft>
                <a:spcPts val="800"/>
              </a:spcAft>
              <a:defRPr/>
            </a:pPr>
            <a:endParaRPr lang="en-US" sz="1800">
              <a:latin typeface="Calibri"/>
              <a:ea typeface="Malgun Gothic"/>
              <a:cs typeface="Times New Roman"/>
            </a:endParaRPr>
          </a:p>
          <a:p>
            <a:pPr marL="0" marR="0">
              <a:lnSpc>
                <a:spcPct val="107000"/>
              </a:lnSpc>
              <a:spcBef>
                <a:spcPts val="0"/>
              </a:spcBef>
              <a:spcAft>
                <a:spcPts val="800"/>
              </a:spcAft>
              <a:defRPr/>
            </a:pPr>
            <a:r>
              <a:rPr lang="en-US" sz="1800">
                <a:latin typeface="Calibri"/>
                <a:ea typeface="Malgun Gothic"/>
                <a:cs typeface="Times New Roman"/>
              </a:rPr>
              <a:t>One, people who are better at taking other’s spatial perspective should also be better at mentalizing.</a:t>
            </a:r>
            <a:endParaRPr/>
          </a:p>
          <a:p>
            <a:pPr marL="0" marR="0">
              <a:lnSpc>
                <a:spcPct val="107000"/>
              </a:lnSpc>
              <a:spcBef>
                <a:spcPts val="0"/>
              </a:spcBef>
              <a:spcAft>
                <a:spcPts val="800"/>
              </a:spcAft>
              <a:defRPr/>
            </a:pPr>
            <a:endParaRPr lang="en-US" sz="1800">
              <a:latin typeface="Calibri"/>
              <a:ea typeface="Malgun Gothic"/>
              <a:cs typeface="Times New Roman"/>
            </a:endParaRPr>
          </a:p>
          <a:p>
            <a:pPr>
              <a:defRPr/>
            </a:pPr>
            <a:r>
              <a:rPr lang="en-US" sz="1800">
                <a:latin typeface="Calibri"/>
                <a:ea typeface="Malgun Gothic"/>
                <a:cs typeface="Times New Roman"/>
              </a:rPr>
              <a:t>Two, individual difference factors involved in spatial perspective taking should also be involved in mentalizing.</a:t>
            </a:r>
            <a:endParaRPr lang="en-US"/>
          </a:p>
        </p:txBody>
      </p:sp>
      <p:sp>
        <p:nvSpPr>
          <p:cNvPr id="4" name="Slide Number Placeholder 3"/>
          <p:cNvSpPr>
            <a:spLocks noGrp="1"/>
          </p:cNvSpPr>
          <p:nvPr>
            <p:ph type="sldNum" sz="quarter" idx="5"/>
          </p:nvPr>
        </p:nvSpPr>
        <p:spPr bwMode="auto"/>
        <p:txBody>
          <a:bodyPr/>
          <a:lstStyle/>
          <a:p>
            <a:pPr>
              <a:defRPr/>
            </a:pPr>
            <a:fld id="{8F030115-C08B-43B2-BC12-BBA01447CFAD}" type="slidenum">
              <a:rPr lang="en-US"/>
              <a:t>10</a:t>
            </a:fld>
            <a:endParaRPr lang="en-US"/>
          </a:p>
        </p:txBody>
      </p:sp>
    </p:spTree>
    <p:extLst>
      <p:ext uri="{BB962C8B-B14F-4D97-AF65-F5344CB8AC3E}">
        <p14:creationId xmlns:p14="http://schemas.microsoft.com/office/powerpoint/2010/main" val="4104341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le Slide">
    <p:bg>
      <p:bgPr>
        <a:solidFill>
          <a:schemeClr val="bg2">
            <a:lumMod val="75000"/>
          </a:schemeClr>
        </a:solidFill>
        <a:effectLst/>
      </p:bgPr>
    </p:bg>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261872" y="758952"/>
            <a:ext cx="9418320" cy="4041648"/>
          </a:xfrm>
        </p:spPr>
        <p:txBody>
          <a:bodyPr anchor="b">
            <a:normAutofit/>
          </a:bodyPr>
          <a:lstStyle>
            <a:lvl1pPr algn="l">
              <a:lnSpc>
                <a:spcPct val="85000"/>
              </a:lnSpc>
              <a:defRPr sz="7200">
                <a:solidFill>
                  <a:schemeClr val="tx1"/>
                </a:solidFill>
              </a:defRPr>
            </a:lvl1pPr>
          </a:lstStyle>
          <a:p>
            <a:pPr>
              <a:defRPr/>
            </a:pPr>
            <a:r>
              <a:rPr lang="en-US"/>
              <a:t>Click to edit Master title style</a:t>
            </a:r>
          </a:p>
        </p:txBody>
      </p:sp>
      <p:sp>
        <p:nvSpPr>
          <p:cNvPr id="3" name="Subtitle 2"/>
          <p:cNvSpPr>
            <a:spLocks noGrp="1"/>
          </p:cNvSpPr>
          <p:nvPr>
            <p:ph type="subTitle" idx="1"/>
          </p:nvPr>
        </p:nvSpPr>
        <p:spPr bwMode="auto">
          <a:xfrm>
            <a:off x="1261872" y="4800600"/>
            <a:ext cx="9418320" cy="1691640"/>
          </a:xfrm>
        </p:spPr>
        <p:txBody>
          <a:bodyPr>
            <a:normAutofit/>
          </a:bodyPr>
          <a:lstStyle>
            <a:lvl1pPr marL="0" indent="0" algn="l">
              <a:buNone/>
              <a:defRPr sz="220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a:defRPr/>
            </a:pPr>
            <a:r>
              <a:rPr lang="en-US"/>
              <a:t>Click to edit Master subtitle style</a:t>
            </a:r>
          </a:p>
        </p:txBody>
      </p:sp>
      <p:sp>
        <p:nvSpPr>
          <p:cNvPr id="4" name="Date Placeholder 3"/>
          <p:cNvSpPr>
            <a:spLocks noGrp="1"/>
          </p:cNvSpPr>
          <p:nvPr>
            <p:ph type="dt" sz="half" idx="10"/>
          </p:nvPr>
        </p:nvSpPr>
        <p:spPr bwMode="auto"/>
        <p:txBody>
          <a:bodyPr/>
          <a:lstStyle>
            <a:lvl1pPr>
              <a:defRPr>
                <a:solidFill>
                  <a:schemeClr val="tx1">
                    <a:lumMod val="50000"/>
                  </a:schemeClr>
                </a:solidFill>
              </a:defRPr>
            </a:lvl1pPr>
          </a:lstStyle>
          <a:p>
            <a:pPr>
              <a:defRPr/>
            </a:pPr>
            <a:endParaRPr lang="en-US"/>
          </a:p>
        </p:txBody>
      </p:sp>
      <p:sp>
        <p:nvSpPr>
          <p:cNvPr id="5" name="Footer Placeholder 4"/>
          <p:cNvSpPr>
            <a:spLocks noGrp="1"/>
          </p:cNvSpPr>
          <p:nvPr>
            <p:ph type="ftr" sz="quarter" idx="11"/>
          </p:nvPr>
        </p:nvSpPr>
        <p:spPr bwMode="auto"/>
        <p:txBody>
          <a:bodyPr/>
          <a:lstStyle>
            <a:lvl1pPr>
              <a:defRPr>
                <a:solidFill>
                  <a:schemeClr val="tx1">
                    <a:lumMod val="65000"/>
                  </a:schemeClr>
                </a:solidFill>
              </a:defRPr>
            </a:lvl1pPr>
          </a:lstStyle>
          <a:p>
            <a:pPr>
              <a:defRPr/>
            </a:pPr>
            <a:endParaRPr lang="en-US"/>
          </a:p>
        </p:txBody>
      </p:sp>
      <p:sp>
        <p:nvSpPr>
          <p:cNvPr id="6" name="Slide Number Placeholder 5"/>
          <p:cNvSpPr>
            <a:spLocks noGrp="1"/>
          </p:cNvSpPr>
          <p:nvPr>
            <p:ph type="sldNum" sz="quarter" idx="12"/>
          </p:nvPr>
        </p:nvSpPr>
        <p:spPr bwMode="auto"/>
        <p:txBody>
          <a:bodyPr/>
          <a:lstStyle>
            <a:lvl1pPr>
              <a:defRPr>
                <a:solidFill>
                  <a:schemeClr val="tx1">
                    <a:lumMod val="65000"/>
                  </a:schemeClr>
                </a:solidFill>
              </a:defRPr>
            </a:lvl1pPr>
          </a:lstStyle>
          <a:p>
            <a:pPr>
              <a:defRPr/>
            </a:pPr>
            <a:fld id="{04946474-D5CE-43CE-BF89-03B01CD73450}" type="slidenum">
              <a:rPr lang="en-US"/>
              <a:t>‹#›</a:t>
            </a:fld>
            <a:endParaRPr lang="en-US"/>
          </a:p>
        </p:txBody>
      </p:sp>
      <p:sp>
        <p:nvSpPr>
          <p:cNvPr id="7" name="Rectangle 6"/>
          <p:cNvSpPr/>
          <p:nvPr/>
        </p:nvSpPr>
        <p:spPr bwMode="auto">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4946474-D5CE-43CE-BF89-03B01CD73450}"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648700" y="381000"/>
            <a:ext cx="2476500" cy="5897562"/>
          </a:xfrm>
        </p:spPr>
        <p:txBody>
          <a:bodyPr vert="eaVert"/>
          <a:lstStyle/>
          <a:p>
            <a:pPr>
              <a:defRPr/>
            </a:pPr>
            <a:r>
              <a:rPr lang="en-US"/>
              <a:t>Click to edit Master title style</a:t>
            </a:r>
          </a:p>
        </p:txBody>
      </p:sp>
      <p:sp>
        <p:nvSpPr>
          <p:cNvPr id="3" name="Vertical Text Placeholder 2"/>
          <p:cNvSpPr>
            <a:spLocks noGrp="1"/>
          </p:cNvSpPr>
          <p:nvPr>
            <p:ph type="body" orient="vert" idx="1"/>
          </p:nvPr>
        </p:nvSpPr>
        <p:spPr bwMode="auto">
          <a:xfrm>
            <a:off x="762000" y="381000"/>
            <a:ext cx="7734300" cy="5897562"/>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4946474-D5CE-43CE-BF89-03B01CD73450}"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matchingName="Title and Content" type="obj" preserve="1" userDrawn="1">
  <p:cSld name="Title and Content">
    <p:spTree>
      <p:nvGrpSpPr>
        <p:cNvPr id="1" name=""/>
        <p:cNvGrpSpPr/>
        <p:nvPr/>
      </p:nvGrpSpPr>
      <p:grpSpPr bwMode="auto">
        <a:xfrm>
          <a:off x="0" y="0"/>
          <a:ext cx="0" cy="0"/>
          <a:chOff x="0" y="0"/>
          <a:chExt cx="0" cy="0"/>
        </a:xfrm>
      </p:grpSpPr>
      <p:sp>
        <p:nvSpPr>
          <p:cNvPr id="58" name="Google Shape;58;p14"/>
          <p:cNvSpPr txBox="1">
            <a:spLocks noGrp="1"/>
          </p:cNvSpPr>
          <p:nvPr>
            <p:ph type="title"/>
          </p:nvPr>
        </p:nvSpPr>
        <p:spPr bwMode="auto">
          <a:xfrm>
            <a:off x="609600" y="274637"/>
            <a:ext cx="10972800" cy="1143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dk1"/>
              </a:buClr>
              <a:buSzPts val="3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r>
              <a:rPr lang="en-US"/>
              <a:t>Click to edit Master title style</a:t>
            </a:r>
            <a:endParaRPr/>
          </a:p>
        </p:txBody>
      </p:sp>
      <p:sp>
        <p:nvSpPr>
          <p:cNvPr id="59" name="Google Shape;59;p14"/>
          <p:cNvSpPr txBox="1">
            <a:spLocks noGrp="1"/>
          </p:cNvSpPr>
          <p:nvPr>
            <p:ph type="body" idx="1"/>
          </p:nvPr>
        </p:nvSpPr>
        <p:spPr bwMode="auto">
          <a:xfrm>
            <a:off x="609600" y="1600201"/>
            <a:ext cx="10972800" cy="4301600"/>
          </a:xfrm>
          <a:prstGeom prst="rect">
            <a:avLst/>
          </a:prstGeom>
          <a:noFill/>
          <a:ln>
            <a:noFill/>
          </a:ln>
        </p:spPr>
        <p:txBody>
          <a:bodyPr spcFirstLastPara="1" wrap="square" lIns="68575" tIns="34275" rIns="68575" bIns="34275" anchor="t" anchorCtr="0">
            <a:noAutofit/>
          </a:bodyPr>
          <a:lstStyle>
            <a:lvl1pPr marL="609585" lvl="0" indent="-423323" algn="l">
              <a:spcBef>
                <a:spcPts val="400"/>
              </a:spcBef>
              <a:spcAft>
                <a:spcPts val="0"/>
              </a:spcAft>
              <a:buClr>
                <a:schemeClr val="dk1"/>
              </a:buClr>
              <a:buSzPts val="1400"/>
              <a:buChar char="•"/>
              <a:defRPr/>
            </a:lvl1pPr>
            <a:lvl2pPr marL="1219170" lvl="1" indent="-423323" algn="l">
              <a:spcBef>
                <a:spcPts val="400"/>
              </a:spcBef>
              <a:spcAft>
                <a:spcPts val="0"/>
              </a:spcAft>
              <a:buClr>
                <a:schemeClr val="dk1"/>
              </a:buClr>
              <a:buSzPts val="1400"/>
              <a:buChar char="–"/>
              <a:defRPr/>
            </a:lvl2pPr>
            <a:lvl3pPr marL="1828754" lvl="2" indent="-423323" algn="l">
              <a:spcBef>
                <a:spcPts val="400"/>
              </a:spcBef>
              <a:spcAft>
                <a:spcPts val="0"/>
              </a:spcAft>
              <a:buClr>
                <a:schemeClr val="dk1"/>
              </a:buClr>
              <a:buSzPts val="1400"/>
              <a:buChar char="•"/>
              <a:defRPr/>
            </a:lvl3pPr>
            <a:lvl4pPr marL="2438339" lvl="3" indent="-423323" algn="l">
              <a:spcBef>
                <a:spcPts val="400"/>
              </a:spcBef>
              <a:spcAft>
                <a:spcPts val="0"/>
              </a:spcAft>
              <a:buClr>
                <a:schemeClr val="dk1"/>
              </a:buClr>
              <a:buSzPts val="1400"/>
              <a:buChar char="–"/>
              <a:defRPr/>
            </a:lvl4pPr>
            <a:lvl5pPr marL="3047924" lvl="4" indent="-423323" algn="l">
              <a:spcBef>
                <a:spcPts val="400"/>
              </a:spcBef>
              <a:spcAft>
                <a:spcPts val="0"/>
              </a:spcAft>
              <a:buClr>
                <a:schemeClr val="dk1"/>
              </a:buClr>
              <a:buSzPts val="1400"/>
              <a:buChar char="»"/>
              <a:defRPr/>
            </a:lvl5pPr>
            <a:lvl6pPr marL="3657509" lvl="5" indent="-423323" algn="l">
              <a:spcBef>
                <a:spcPts val="400"/>
              </a:spcBef>
              <a:spcAft>
                <a:spcPts val="0"/>
              </a:spcAft>
              <a:buClr>
                <a:schemeClr val="dk1"/>
              </a:buClr>
              <a:buSzPts val="1400"/>
              <a:buChar char="•"/>
              <a:defRPr/>
            </a:lvl6pPr>
            <a:lvl7pPr marL="4267093" lvl="6" indent="-423323" algn="l">
              <a:spcBef>
                <a:spcPts val="400"/>
              </a:spcBef>
              <a:spcAft>
                <a:spcPts val="0"/>
              </a:spcAft>
              <a:buClr>
                <a:schemeClr val="dk1"/>
              </a:buClr>
              <a:buSzPts val="1400"/>
              <a:buChar char="•"/>
              <a:defRPr/>
            </a:lvl7pPr>
            <a:lvl8pPr marL="4876678" lvl="7" indent="-423323" algn="l">
              <a:spcBef>
                <a:spcPts val="400"/>
              </a:spcBef>
              <a:spcAft>
                <a:spcPts val="0"/>
              </a:spcAft>
              <a:buClr>
                <a:schemeClr val="dk1"/>
              </a:buClr>
              <a:buSzPts val="1400"/>
              <a:buChar char="•"/>
              <a:defRPr/>
            </a:lvl8pPr>
            <a:lvl9pPr marL="5486263" lvl="8" indent="-423323" algn="l">
              <a:spcBef>
                <a:spcPts val="400"/>
              </a:spcBef>
              <a:spcAft>
                <a:spcPts val="0"/>
              </a:spcAft>
              <a:buClr>
                <a:schemeClr val="dk1"/>
              </a:buClr>
              <a:buSzPts val="1400"/>
              <a:buChar char="•"/>
              <a:defRPr/>
            </a:lvl9pPr>
          </a:lstStyle>
          <a:p>
            <a:pPr lvl="0">
              <a:defRPr/>
            </a:pPr>
            <a:r>
              <a:rPr lang="en-US"/>
              <a:t>Click to edit Master text styles</a:t>
            </a:r>
            <a:endParaRPr/>
          </a:p>
        </p:txBody>
      </p:sp>
      <p:sp>
        <p:nvSpPr>
          <p:cNvPr id="60" name="Google Shape;60;p14"/>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61" name="Google Shape;61;p14"/>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62" name="Google Shape;62;p14"/>
          <p:cNvSpPr txBox="1">
            <a:spLocks noGrp="1"/>
          </p:cNvSpPr>
          <p:nvPr>
            <p:ph type="sldNum" idx="12"/>
          </p:nvPr>
        </p:nvSpPr>
        <p:spPr bwMode="auto">
          <a:xfrm>
            <a:off x="187724" y="6344680"/>
            <a:ext cx="421875" cy="22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600"/>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matchingName="Title Slide" type="title" preserve="1" userDrawn="1">
  <p:cSld name="Title Slide">
    <p:spTree>
      <p:nvGrpSpPr>
        <p:cNvPr id="1" name=""/>
        <p:cNvGrpSpPr/>
        <p:nvPr/>
      </p:nvGrpSpPr>
      <p:grpSpPr bwMode="auto">
        <a:xfrm>
          <a:off x="0" y="0"/>
          <a:ext cx="0" cy="0"/>
          <a:chOff x="0" y="0"/>
          <a:chExt cx="0" cy="0"/>
        </a:xfrm>
      </p:grpSpPr>
      <p:pic>
        <p:nvPicPr>
          <p:cNvPr id="64" name="Google Shape;64;p15"/>
          <p:cNvPicPr/>
          <p:nvPr/>
        </p:nvPicPr>
        <p:blipFill>
          <a:blip r:embed="rId2">
            <a:alphaModFix/>
          </a:blip>
          <a:stretch/>
        </p:blipFill>
        <p:spPr bwMode="auto">
          <a:xfrm>
            <a:off x="0" y="0"/>
            <a:ext cx="12192000" cy="6858000"/>
          </a:xfrm>
          <a:prstGeom prst="rect">
            <a:avLst/>
          </a:prstGeom>
          <a:noFill/>
          <a:ln>
            <a:noFill/>
          </a:ln>
        </p:spPr>
      </p:pic>
      <p:sp>
        <p:nvSpPr>
          <p:cNvPr id="65" name="Google Shape;65;p15"/>
          <p:cNvSpPr txBox="1">
            <a:spLocks noGrp="1"/>
          </p:cNvSpPr>
          <p:nvPr>
            <p:ph type="ctrTitle"/>
          </p:nvPr>
        </p:nvSpPr>
        <p:spPr bwMode="auto">
          <a:xfrm>
            <a:off x="914400" y="2130425"/>
            <a:ext cx="10363200" cy="14700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chemeClr val="lt1"/>
              </a:buClr>
              <a:buSzPts val="3800"/>
              <a:buFont typeface="Arial"/>
              <a:buNone/>
              <a:defRPr b="1">
                <a:solidFill>
                  <a:schemeClr val="lt1"/>
                </a:solidFill>
                <a:latin typeface="Arial"/>
                <a:ea typeface="Arial"/>
                <a:cs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r>
              <a:rPr lang="en-US"/>
              <a:t>Click to edit Master title style</a:t>
            </a:r>
            <a:endParaRPr/>
          </a:p>
        </p:txBody>
      </p:sp>
      <p:sp>
        <p:nvSpPr>
          <p:cNvPr id="66" name="Google Shape;66;p15"/>
          <p:cNvSpPr txBox="1">
            <a:spLocks noGrp="1"/>
          </p:cNvSpPr>
          <p:nvPr>
            <p:ph type="subTitle" idx="1"/>
          </p:nvPr>
        </p:nvSpPr>
        <p:spPr bwMode="auto">
          <a:xfrm>
            <a:off x="1828800" y="3886201"/>
            <a:ext cx="8534400" cy="954400"/>
          </a:xfrm>
          <a:prstGeom prst="rect">
            <a:avLst/>
          </a:prstGeom>
          <a:noFill/>
          <a:ln>
            <a:noFill/>
          </a:ln>
        </p:spPr>
        <p:txBody>
          <a:bodyPr spcFirstLastPara="1" wrap="square" lIns="68575" tIns="34275" rIns="68575" bIns="34275" anchor="t" anchorCtr="0">
            <a:noAutofit/>
          </a:bodyPr>
          <a:lstStyle>
            <a:lvl1pPr lvl="0" algn="ctr">
              <a:spcBef>
                <a:spcPts val="667"/>
              </a:spcBef>
              <a:spcAft>
                <a:spcPts val="0"/>
              </a:spcAft>
              <a:buClr>
                <a:schemeClr val="lt1"/>
              </a:buClr>
              <a:buSzPts val="2400"/>
              <a:buNone/>
              <a:defRPr i="1">
                <a:solidFill>
                  <a:schemeClr val="lt1"/>
                </a:solidFill>
                <a:latin typeface="Georgia"/>
                <a:ea typeface="Georgia"/>
                <a:cs typeface="Georgia"/>
              </a:defRPr>
            </a:lvl1pPr>
            <a:lvl2pPr lvl="1" algn="ctr">
              <a:spcBef>
                <a:spcPts val="533"/>
              </a:spcBef>
              <a:spcAft>
                <a:spcPts val="0"/>
              </a:spcAft>
              <a:buClr>
                <a:srgbClr val="8D8C8C"/>
              </a:buClr>
              <a:buSzPts val="2100"/>
              <a:buNone/>
              <a:defRPr>
                <a:solidFill>
                  <a:srgbClr val="8D8C8C"/>
                </a:solidFill>
              </a:defRPr>
            </a:lvl2pPr>
            <a:lvl3pPr lvl="2" algn="ctr">
              <a:spcBef>
                <a:spcPts val="533"/>
              </a:spcBef>
              <a:spcAft>
                <a:spcPts val="0"/>
              </a:spcAft>
              <a:buClr>
                <a:srgbClr val="8D8C8C"/>
              </a:buClr>
              <a:buSzPts val="1800"/>
              <a:buNone/>
              <a:defRPr>
                <a:solidFill>
                  <a:srgbClr val="8D8C8C"/>
                </a:solidFill>
              </a:defRPr>
            </a:lvl3pPr>
            <a:lvl4pPr lvl="3" algn="ctr">
              <a:spcBef>
                <a:spcPts val="400"/>
              </a:spcBef>
              <a:spcAft>
                <a:spcPts val="0"/>
              </a:spcAft>
              <a:buClr>
                <a:srgbClr val="8D8C8C"/>
              </a:buClr>
              <a:buSzPts val="1500"/>
              <a:buNone/>
              <a:defRPr>
                <a:solidFill>
                  <a:srgbClr val="8D8C8C"/>
                </a:solidFill>
              </a:defRPr>
            </a:lvl4pPr>
            <a:lvl5pPr lvl="4" algn="ctr">
              <a:spcBef>
                <a:spcPts val="400"/>
              </a:spcBef>
              <a:spcAft>
                <a:spcPts val="0"/>
              </a:spcAft>
              <a:buClr>
                <a:srgbClr val="8D8C8C"/>
              </a:buClr>
              <a:buSzPts val="1500"/>
              <a:buNone/>
              <a:defRPr>
                <a:solidFill>
                  <a:srgbClr val="8D8C8C"/>
                </a:solidFill>
              </a:defRPr>
            </a:lvl5pPr>
            <a:lvl6pPr lvl="5" algn="ctr">
              <a:spcBef>
                <a:spcPts val="400"/>
              </a:spcBef>
              <a:spcAft>
                <a:spcPts val="0"/>
              </a:spcAft>
              <a:buClr>
                <a:srgbClr val="8D8C8C"/>
              </a:buClr>
              <a:buSzPts val="1500"/>
              <a:buNone/>
              <a:defRPr>
                <a:solidFill>
                  <a:srgbClr val="8D8C8C"/>
                </a:solidFill>
              </a:defRPr>
            </a:lvl6pPr>
            <a:lvl7pPr lvl="6" algn="ctr">
              <a:spcBef>
                <a:spcPts val="400"/>
              </a:spcBef>
              <a:spcAft>
                <a:spcPts val="0"/>
              </a:spcAft>
              <a:buClr>
                <a:srgbClr val="8D8C8C"/>
              </a:buClr>
              <a:buSzPts val="1500"/>
              <a:buNone/>
              <a:defRPr>
                <a:solidFill>
                  <a:srgbClr val="8D8C8C"/>
                </a:solidFill>
              </a:defRPr>
            </a:lvl7pPr>
            <a:lvl8pPr lvl="7" algn="ctr">
              <a:spcBef>
                <a:spcPts val="400"/>
              </a:spcBef>
              <a:spcAft>
                <a:spcPts val="0"/>
              </a:spcAft>
              <a:buClr>
                <a:srgbClr val="8D8C8C"/>
              </a:buClr>
              <a:buSzPts val="1500"/>
              <a:buNone/>
              <a:defRPr>
                <a:solidFill>
                  <a:srgbClr val="8D8C8C"/>
                </a:solidFill>
              </a:defRPr>
            </a:lvl8pPr>
            <a:lvl9pPr lvl="8" algn="ctr">
              <a:spcBef>
                <a:spcPts val="400"/>
              </a:spcBef>
              <a:spcAft>
                <a:spcPts val="0"/>
              </a:spcAft>
              <a:buClr>
                <a:srgbClr val="8D8C8C"/>
              </a:buClr>
              <a:buSzPts val="1500"/>
              <a:buNone/>
              <a:defRPr>
                <a:solidFill>
                  <a:srgbClr val="8D8C8C"/>
                </a:solidFill>
              </a:defRPr>
            </a:lvl9pPr>
          </a:lstStyle>
          <a:p>
            <a:pPr>
              <a:defRPr/>
            </a:pPr>
            <a:r>
              <a:rPr lang="en-US"/>
              <a:t>Click to edit Master subtitle style</a:t>
            </a:r>
            <a:endParaRPr/>
          </a:p>
        </p:txBody>
      </p:sp>
      <p:sp>
        <p:nvSpPr>
          <p:cNvPr id="67" name="Google Shape;67;p15"/>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68" name="Google Shape;68;p15"/>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69" name="Google Shape;69;p15"/>
          <p:cNvSpPr txBox="1">
            <a:spLocks noGrp="1"/>
          </p:cNvSpPr>
          <p:nvPr>
            <p:ph type="sldNum" idx="12"/>
          </p:nvPr>
        </p:nvSpPr>
        <p:spPr bwMode="auto">
          <a:xfrm>
            <a:off x="8737600" y="6569880"/>
            <a:ext cx="2844800" cy="22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matchingName="Section Header" type="secHead" preserve="1" userDrawn="1">
  <p:cSld name="Section Header">
    <p:spTree>
      <p:nvGrpSpPr>
        <p:cNvPr id="1" name=""/>
        <p:cNvGrpSpPr/>
        <p:nvPr/>
      </p:nvGrpSpPr>
      <p:grpSpPr bwMode="auto">
        <a:xfrm>
          <a:off x="0" y="0"/>
          <a:ext cx="0" cy="0"/>
          <a:chOff x="0" y="0"/>
          <a:chExt cx="0" cy="0"/>
        </a:xfrm>
      </p:grpSpPr>
      <p:sp>
        <p:nvSpPr>
          <p:cNvPr id="71" name="Google Shape;71;p16"/>
          <p:cNvSpPr txBox="1">
            <a:spLocks noGrp="1"/>
          </p:cNvSpPr>
          <p:nvPr>
            <p:ph type="title"/>
          </p:nvPr>
        </p:nvSpPr>
        <p:spPr bwMode="auto">
          <a:xfrm>
            <a:off x="963084" y="4406901"/>
            <a:ext cx="10363200" cy="1362000"/>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1"/>
              </a:buClr>
              <a:buSzPts val="3000"/>
              <a:buFont typeface="Arial"/>
              <a:buNone/>
              <a:defRPr sz="40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r>
              <a:rPr lang="en-US"/>
              <a:t>Click to edit Master title style</a:t>
            </a:r>
            <a:endParaRPr/>
          </a:p>
        </p:txBody>
      </p:sp>
      <p:sp>
        <p:nvSpPr>
          <p:cNvPr id="72" name="Google Shape;72;p16"/>
          <p:cNvSpPr txBox="1">
            <a:spLocks noGrp="1"/>
          </p:cNvSpPr>
          <p:nvPr>
            <p:ph type="body" idx="1"/>
          </p:nvPr>
        </p:nvSpPr>
        <p:spPr bwMode="auto">
          <a:xfrm>
            <a:off x="963084" y="2906713"/>
            <a:ext cx="10363200" cy="1500400"/>
          </a:xfrm>
          <a:prstGeom prst="rect">
            <a:avLst/>
          </a:prstGeom>
          <a:noFill/>
          <a:ln>
            <a:noFill/>
          </a:ln>
        </p:spPr>
        <p:txBody>
          <a:bodyPr spcFirstLastPara="1" wrap="square" lIns="68575" tIns="34275" rIns="68575" bIns="34275" anchor="b" anchorCtr="0">
            <a:noAutofit/>
          </a:bodyPr>
          <a:lstStyle>
            <a:lvl1pPr marL="609585" lvl="0" indent="-304792" algn="l">
              <a:spcBef>
                <a:spcPts val="400"/>
              </a:spcBef>
              <a:spcAft>
                <a:spcPts val="0"/>
              </a:spcAft>
              <a:buClr>
                <a:srgbClr val="8D8C8C"/>
              </a:buClr>
              <a:buSzPts val="1500"/>
              <a:buNone/>
              <a:defRPr sz="2000" i="1">
                <a:solidFill>
                  <a:srgbClr val="8D8C8C"/>
                </a:solidFill>
              </a:defRPr>
            </a:lvl1pPr>
            <a:lvl2pPr marL="1219170" lvl="1" indent="-304792" algn="l">
              <a:spcBef>
                <a:spcPts val="400"/>
              </a:spcBef>
              <a:spcAft>
                <a:spcPts val="0"/>
              </a:spcAft>
              <a:buClr>
                <a:srgbClr val="8D8C8C"/>
              </a:buClr>
              <a:buSzPts val="1400"/>
              <a:buNone/>
              <a:defRPr sz="1850">
                <a:solidFill>
                  <a:srgbClr val="8D8C8C"/>
                </a:solidFill>
              </a:defRPr>
            </a:lvl2pPr>
            <a:lvl3pPr marL="1828754" lvl="2" indent="-304792" algn="l">
              <a:spcBef>
                <a:spcPts val="267"/>
              </a:spcBef>
              <a:spcAft>
                <a:spcPts val="0"/>
              </a:spcAft>
              <a:buClr>
                <a:srgbClr val="8D8C8C"/>
              </a:buClr>
              <a:buSzPts val="1200"/>
              <a:buNone/>
              <a:defRPr sz="1600">
                <a:solidFill>
                  <a:srgbClr val="8D8C8C"/>
                </a:solidFill>
              </a:defRPr>
            </a:lvl3pPr>
            <a:lvl4pPr marL="2438339" lvl="3" indent="-304792" algn="l">
              <a:spcBef>
                <a:spcPts val="267"/>
              </a:spcBef>
              <a:spcAft>
                <a:spcPts val="0"/>
              </a:spcAft>
              <a:buClr>
                <a:srgbClr val="8D8C8C"/>
              </a:buClr>
              <a:buSzPts val="1100"/>
              <a:buNone/>
              <a:defRPr sz="1450">
                <a:solidFill>
                  <a:srgbClr val="8D8C8C"/>
                </a:solidFill>
              </a:defRPr>
            </a:lvl4pPr>
            <a:lvl5pPr marL="3047924" lvl="4" indent="-304792" algn="l">
              <a:spcBef>
                <a:spcPts val="267"/>
              </a:spcBef>
              <a:spcAft>
                <a:spcPts val="0"/>
              </a:spcAft>
              <a:buClr>
                <a:srgbClr val="8D8C8C"/>
              </a:buClr>
              <a:buSzPts val="1100"/>
              <a:buNone/>
              <a:defRPr sz="1450">
                <a:solidFill>
                  <a:srgbClr val="8D8C8C"/>
                </a:solidFill>
              </a:defRPr>
            </a:lvl5pPr>
            <a:lvl6pPr marL="3657509" lvl="5" indent="-304792" algn="l">
              <a:spcBef>
                <a:spcPts val="267"/>
              </a:spcBef>
              <a:spcAft>
                <a:spcPts val="0"/>
              </a:spcAft>
              <a:buClr>
                <a:srgbClr val="8D8C8C"/>
              </a:buClr>
              <a:buSzPts val="1100"/>
              <a:buNone/>
              <a:defRPr sz="1450">
                <a:solidFill>
                  <a:srgbClr val="8D8C8C"/>
                </a:solidFill>
              </a:defRPr>
            </a:lvl6pPr>
            <a:lvl7pPr marL="4267093" lvl="6" indent="-304792" algn="l">
              <a:spcBef>
                <a:spcPts val="267"/>
              </a:spcBef>
              <a:spcAft>
                <a:spcPts val="0"/>
              </a:spcAft>
              <a:buClr>
                <a:srgbClr val="8D8C8C"/>
              </a:buClr>
              <a:buSzPts val="1100"/>
              <a:buNone/>
              <a:defRPr sz="1450">
                <a:solidFill>
                  <a:srgbClr val="8D8C8C"/>
                </a:solidFill>
              </a:defRPr>
            </a:lvl7pPr>
            <a:lvl8pPr marL="4876678" lvl="7" indent="-304792" algn="l">
              <a:spcBef>
                <a:spcPts val="267"/>
              </a:spcBef>
              <a:spcAft>
                <a:spcPts val="0"/>
              </a:spcAft>
              <a:buClr>
                <a:srgbClr val="8D8C8C"/>
              </a:buClr>
              <a:buSzPts val="1100"/>
              <a:buNone/>
              <a:defRPr sz="1450">
                <a:solidFill>
                  <a:srgbClr val="8D8C8C"/>
                </a:solidFill>
              </a:defRPr>
            </a:lvl8pPr>
            <a:lvl9pPr marL="5486263" lvl="8" indent="-304792" algn="l">
              <a:spcBef>
                <a:spcPts val="267"/>
              </a:spcBef>
              <a:spcAft>
                <a:spcPts val="0"/>
              </a:spcAft>
              <a:buClr>
                <a:srgbClr val="8D8C8C"/>
              </a:buClr>
              <a:buSzPts val="1100"/>
              <a:buNone/>
              <a:defRPr sz="1450">
                <a:solidFill>
                  <a:srgbClr val="8D8C8C"/>
                </a:solidFill>
              </a:defRPr>
            </a:lvl9pPr>
          </a:lstStyle>
          <a:p>
            <a:pPr lvl="0">
              <a:defRPr/>
            </a:pPr>
            <a:r>
              <a:rPr lang="en-US"/>
              <a:t>Click to edit Master text styles</a:t>
            </a:r>
            <a:endParaRPr/>
          </a:p>
        </p:txBody>
      </p:sp>
      <p:sp>
        <p:nvSpPr>
          <p:cNvPr id="73" name="Google Shape;73;p16"/>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74" name="Google Shape;74;p16"/>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75" name="Google Shape;75;p16"/>
          <p:cNvSpPr txBox="1">
            <a:spLocks noGrp="1"/>
          </p:cNvSpPr>
          <p:nvPr>
            <p:ph type="sldNum" idx="12"/>
          </p:nvPr>
        </p:nvSpPr>
        <p:spPr bwMode="auto">
          <a:xfrm>
            <a:off x="8737600" y="6569880"/>
            <a:ext cx="2844800" cy="22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matchingName="Two Content" type="twoObj" preserve="1" userDrawn="1">
  <p:cSld name="Two Content">
    <p:spTree>
      <p:nvGrpSpPr>
        <p:cNvPr id="1" name=""/>
        <p:cNvGrpSpPr/>
        <p:nvPr/>
      </p:nvGrpSpPr>
      <p:grpSpPr bwMode="auto">
        <a:xfrm>
          <a:off x="0" y="0"/>
          <a:ext cx="0" cy="0"/>
          <a:chOff x="0" y="0"/>
          <a:chExt cx="0" cy="0"/>
        </a:xfrm>
      </p:grpSpPr>
      <p:sp>
        <p:nvSpPr>
          <p:cNvPr id="77" name="Google Shape;77;p17"/>
          <p:cNvSpPr txBox="1">
            <a:spLocks noGrp="1"/>
          </p:cNvSpPr>
          <p:nvPr>
            <p:ph type="title"/>
          </p:nvPr>
        </p:nvSpPr>
        <p:spPr bwMode="auto">
          <a:xfrm>
            <a:off x="609600" y="274637"/>
            <a:ext cx="10972800" cy="1143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r>
              <a:rPr lang="en-US"/>
              <a:t>Click to edit Master title style</a:t>
            </a:r>
            <a:endParaRPr/>
          </a:p>
        </p:txBody>
      </p:sp>
      <p:sp>
        <p:nvSpPr>
          <p:cNvPr id="78" name="Google Shape;78;p17"/>
          <p:cNvSpPr txBox="1">
            <a:spLocks noGrp="1"/>
          </p:cNvSpPr>
          <p:nvPr>
            <p:ph type="body" idx="1"/>
          </p:nvPr>
        </p:nvSpPr>
        <p:spPr bwMode="auto">
          <a:xfrm>
            <a:off x="609600" y="1600201"/>
            <a:ext cx="5384800" cy="4308800"/>
          </a:xfrm>
          <a:prstGeom prst="rect">
            <a:avLst/>
          </a:prstGeom>
          <a:noFill/>
          <a:ln>
            <a:noFill/>
          </a:ln>
        </p:spPr>
        <p:txBody>
          <a:bodyPr spcFirstLastPara="1" wrap="square" lIns="68575" tIns="34275" rIns="68575" bIns="34275" anchor="t" anchorCtr="0">
            <a:noAutofit/>
          </a:bodyPr>
          <a:lstStyle>
            <a:lvl1pPr marL="609585" lvl="0" indent="-482588" algn="l">
              <a:spcBef>
                <a:spcPts val="533"/>
              </a:spcBef>
              <a:spcAft>
                <a:spcPts val="0"/>
              </a:spcAft>
              <a:buClr>
                <a:schemeClr val="dk1"/>
              </a:buClr>
              <a:buSzPts val="2100"/>
              <a:buChar char="•"/>
              <a:defRPr sz="2800"/>
            </a:lvl1pPr>
            <a:lvl2pPr marL="1219170" lvl="1" indent="-457189" algn="l">
              <a:spcBef>
                <a:spcPts val="533"/>
              </a:spcBef>
              <a:spcAft>
                <a:spcPts val="0"/>
              </a:spcAft>
              <a:buClr>
                <a:schemeClr val="dk1"/>
              </a:buClr>
              <a:buSzPts val="1800"/>
              <a:buChar char="–"/>
              <a:defRPr sz="2400"/>
            </a:lvl2pPr>
            <a:lvl3pPr marL="1828754" lvl="2" indent="-431789" algn="l">
              <a:spcBef>
                <a:spcPts val="400"/>
              </a:spcBef>
              <a:spcAft>
                <a:spcPts val="0"/>
              </a:spcAft>
              <a:buClr>
                <a:schemeClr val="dk1"/>
              </a:buClr>
              <a:buSzPts val="1500"/>
              <a:buChar char="•"/>
              <a:defRPr sz="2000"/>
            </a:lvl3pPr>
            <a:lvl4pPr marL="2438339" lvl="3" indent="-423323" algn="l">
              <a:spcBef>
                <a:spcPts val="400"/>
              </a:spcBef>
              <a:spcAft>
                <a:spcPts val="0"/>
              </a:spcAft>
              <a:buClr>
                <a:schemeClr val="dk1"/>
              </a:buClr>
              <a:buSzPts val="1400"/>
              <a:buChar char="–"/>
              <a:defRPr sz="1850"/>
            </a:lvl4pPr>
            <a:lvl5pPr marL="3047924" lvl="4" indent="-423323" algn="l">
              <a:spcBef>
                <a:spcPts val="400"/>
              </a:spcBef>
              <a:spcAft>
                <a:spcPts val="0"/>
              </a:spcAft>
              <a:buClr>
                <a:schemeClr val="dk1"/>
              </a:buClr>
              <a:buSzPts val="1400"/>
              <a:buChar char="»"/>
              <a:defRPr sz="1850"/>
            </a:lvl5pPr>
            <a:lvl6pPr marL="3657509" lvl="5" indent="-423323" algn="l">
              <a:spcBef>
                <a:spcPts val="400"/>
              </a:spcBef>
              <a:spcAft>
                <a:spcPts val="0"/>
              </a:spcAft>
              <a:buClr>
                <a:schemeClr val="dk1"/>
              </a:buClr>
              <a:buSzPts val="1400"/>
              <a:buChar char="•"/>
              <a:defRPr sz="1850"/>
            </a:lvl6pPr>
            <a:lvl7pPr marL="4267093" lvl="6" indent="-423323" algn="l">
              <a:spcBef>
                <a:spcPts val="400"/>
              </a:spcBef>
              <a:spcAft>
                <a:spcPts val="0"/>
              </a:spcAft>
              <a:buClr>
                <a:schemeClr val="dk1"/>
              </a:buClr>
              <a:buSzPts val="1400"/>
              <a:buChar char="•"/>
              <a:defRPr sz="1850"/>
            </a:lvl7pPr>
            <a:lvl8pPr marL="4876678" lvl="7" indent="-423323" algn="l">
              <a:spcBef>
                <a:spcPts val="400"/>
              </a:spcBef>
              <a:spcAft>
                <a:spcPts val="0"/>
              </a:spcAft>
              <a:buClr>
                <a:schemeClr val="dk1"/>
              </a:buClr>
              <a:buSzPts val="1400"/>
              <a:buChar char="•"/>
              <a:defRPr sz="1850"/>
            </a:lvl8pPr>
            <a:lvl9pPr marL="5486263" lvl="8" indent="-423323" algn="l">
              <a:spcBef>
                <a:spcPts val="400"/>
              </a:spcBef>
              <a:spcAft>
                <a:spcPts val="0"/>
              </a:spcAft>
              <a:buClr>
                <a:schemeClr val="dk1"/>
              </a:buClr>
              <a:buSzPts val="1400"/>
              <a:buChar char="•"/>
              <a:defRPr sz="1850"/>
            </a:lvl9pPr>
          </a:lstStyle>
          <a:p>
            <a:pPr lvl="0">
              <a:defRPr/>
            </a:pPr>
            <a:r>
              <a:rPr lang="en-US"/>
              <a:t>Click to edit Master text styles</a:t>
            </a:r>
            <a:endParaRPr/>
          </a:p>
        </p:txBody>
      </p:sp>
      <p:sp>
        <p:nvSpPr>
          <p:cNvPr id="79" name="Google Shape;79;p17"/>
          <p:cNvSpPr txBox="1">
            <a:spLocks noGrp="1"/>
          </p:cNvSpPr>
          <p:nvPr>
            <p:ph type="body" idx="2"/>
          </p:nvPr>
        </p:nvSpPr>
        <p:spPr bwMode="auto">
          <a:xfrm>
            <a:off x="6197600" y="1600201"/>
            <a:ext cx="5384800" cy="4308800"/>
          </a:xfrm>
          <a:prstGeom prst="rect">
            <a:avLst/>
          </a:prstGeom>
          <a:noFill/>
          <a:ln>
            <a:noFill/>
          </a:ln>
        </p:spPr>
        <p:txBody>
          <a:bodyPr spcFirstLastPara="1" wrap="square" lIns="68575" tIns="34275" rIns="68575" bIns="34275" anchor="t" anchorCtr="0">
            <a:noAutofit/>
          </a:bodyPr>
          <a:lstStyle>
            <a:lvl1pPr marL="609585" lvl="0" indent="-482588" algn="l">
              <a:spcBef>
                <a:spcPts val="533"/>
              </a:spcBef>
              <a:spcAft>
                <a:spcPts val="0"/>
              </a:spcAft>
              <a:buClr>
                <a:schemeClr val="dk1"/>
              </a:buClr>
              <a:buSzPts val="2100"/>
              <a:buChar char="•"/>
              <a:defRPr sz="2800"/>
            </a:lvl1pPr>
            <a:lvl2pPr marL="1219170" lvl="1" indent="-457189" algn="l">
              <a:spcBef>
                <a:spcPts val="533"/>
              </a:spcBef>
              <a:spcAft>
                <a:spcPts val="0"/>
              </a:spcAft>
              <a:buClr>
                <a:schemeClr val="dk1"/>
              </a:buClr>
              <a:buSzPts val="1800"/>
              <a:buChar char="–"/>
              <a:defRPr sz="2400"/>
            </a:lvl2pPr>
            <a:lvl3pPr marL="1828754" lvl="2" indent="-431789" algn="l">
              <a:spcBef>
                <a:spcPts val="400"/>
              </a:spcBef>
              <a:spcAft>
                <a:spcPts val="0"/>
              </a:spcAft>
              <a:buClr>
                <a:schemeClr val="dk1"/>
              </a:buClr>
              <a:buSzPts val="1500"/>
              <a:buChar char="•"/>
              <a:defRPr sz="2000"/>
            </a:lvl3pPr>
            <a:lvl4pPr marL="2438339" lvl="3" indent="-423323" algn="l">
              <a:spcBef>
                <a:spcPts val="400"/>
              </a:spcBef>
              <a:spcAft>
                <a:spcPts val="0"/>
              </a:spcAft>
              <a:buClr>
                <a:schemeClr val="dk1"/>
              </a:buClr>
              <a:buSzPts val="1400"/>
              <a:buChar char="–"/>
              <a:defRPr sz="1850"/>
            </a:lvl4pPr>
            <a:lvl5pPr marL="3047924" lvl="4" indent="-423323" algn="l">
              <a:spcBef>
                <a:spcPts val="400"/>
              </a:spcBef>
              <a:spcAft>
                <a:spcPts val="0"/>
              </a:spcAft>
              <a:buClr>
                <a:schemeClr val="dk1"/>
              </a:buClr>
              <a:buSzPts val="1400"/>
              <a:buChar char="»"/>
              <a:defRPr sz="1850"/>
            </a:lvl5pPr>
            <a:lvl6pPr marL="3657509" lvl="5" indent="-423323" algn="l">
              <a:spcBef>
                <a:spcPts val="400"/>
              </a:spcBef>
              <a:spcAft>
                <a:spcPts val="0"/>
              </a:spcAft>
              <a:buClr>
                <a:schemeClr val="dk1"/>
              </a:buClr>
              <a:buSzPts val="1400"/>
              <a:buChar char="•"/>
              <a:defRPr sz="1850"/>
            </a:lvl6pPr>
            <a:lvl7pPr marL="4267093" lvl="6" indent="-423323" algn="l">
              <a:spcBef>
                <a:spcPts val="400"/>
              </a:spcBef>
              <a:spcAft>
                <a:spcPts val="0"/>
              </a:spcAft>
              <a:buClr>
                <a:schemeClr val="dk1"/>
              </a:buClr>
              <a:buSzPts val="1400"/>
              <a:buChar char="•"/>
              <a:defRPr sz="1850"/>
            </a:lvl7pPr>
            <a:lvl8pPr marL="4876678" lvl="7" indent="-423323" algn="l">
              <a:spcBef>
                <a:spcPts val="400"/>
              </a:spcBef>
              <a:spcAft>
                <a:spcPts val="0"/>
              </a:spcAft>
              <a:buClr>
                <a:schemeClr val="dk1"/>
              </a:buClr>
              <a:buSzPts val="1400"/>
              <a:buChar char="•"/>
              <a:defRPr sz="1850"/>
            </a:lvl8pPr>
            <a:lvl9pPr marL="5486263" lvl="8" indent="-423323" algn="l">
              <a:spcBef>
                <a:spcPts val="400"/>
              </a:spcBef>
              <a:spcAft>
                <a:spcPts val="0"/>
              </a:spcAft>
              <a:buClr>
                <a:schemeClr val="dk1"/>
              </a:buClr>
              <a:buSzPts val="1400"/>
              <a:buChar char="•"/>
              <a:defRPr sz="1850"/>
            </a:lvl9pPr>
          </a:lstStyle>
          <a:p>
            <a:pPr lvl="0">
              <a:defRPr/>
            </a:pPr>
            <a:r>
              <a:rPr lang="en-US"/>
              <a:t>Click to edit Master text styles</a:t>
            </a:r>
            <a:endParaRPr/>
          </a:p>
        </p:txBody>
      </p:sp>
      <p:sp>
        <p:nvSpPr>
          <p:cNvPr id="80" name="Google Shape;80;p17"/>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81" name="Google Shape;81;p17"/>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82" name="Google Shape;82;p17"/>
          <p:cNvSpPr txBox="1">
            <a:spLocks noGrp="1"/>
          </p:cNvSpPr>
          <p:nvPr>
            <p:ph type="sldNum" idx="12"/>
          </p:nvPr>
        </p:nvSpPr>
        <p:spPr bwMode="auto">
          <a:xfrm>
            <a:off x="8737600" y="6569880"/>
            <a:ext cx="2844800" cy="22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matchingName="Comparison" type="twoTxTwoObj" preserve="1" userDrawn="1">
  <p:cSld name="Comparison">
    <p:spTree>
      <p:nvGrpSpPr>
        <p:cNvPr id="1" name=""/>
        <p:cNvGrpSpPr/>
        <p:nvPr/>
      </p:nvGrpSpPr>
      <p:grpSpPr bwMode="auto">
        <a:xfrm>
          <a:off x="0" y="0"/>
          <a:ext cx="0" cy="0"/>
          <a:chOff x="0" y="0"/>
          <a:chExt cx="0" cy="0"/>
        </a:xfrm>
      </p:grpSpPr>
      <p:sp>
        <p:nvSpPr>
          <p:cNvPr id="84" name="Google Shape;84;p18"/>
          <p:cNvSpPr txBox="1">
            <a:spLocks noGrp="1"/>
          </p:cNvSpPr>
          <p:nvPr>
            <p:ph type="title"/>
          </p:nvPr>
        </p:nvSpPr>
        <p:spPr bwMode="auto">
          <a:xfrm>
            <a:off x="609600" y="274637"/>
            <a:ext cx="10972800" cy="1143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chemeClr val="dk1"/>
              </a:buClr>
              <a:buSzPts val="3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r>
              <a:rPr lang="en-US"/>
              <a:t>Click to edit Master title style</a:t>
            </a:r>
            <a:endParaRPr/>
          </a:p>
        </p:txBody>
      </p:sp>
      <p:sp>
        <p:nvSpPr>
          <p:cNvPr id="85" name="Google Shape;85;p18"/>
          <p:cNvSpPr txBox="1">
            <a:spLocks noGrp="1"/>
          </p:cNvSpPr>
          <p:nvPr>
            <p:ph type="body" idx="1"/>
          </p:nvPr>
        </p:nvSpPr>
        <p:spPr bwMode="auto">
          <a:xfrm>
            <a:off x="609600" y="1535113"/>
            <a:ext cx="5386800" cy="640000"/>
          </a:xfrm>
          <a:prstGeom prst="rect">
            <a:avLst/>
          </a:prstGeom>
          <a:noFill/>
          <a:ln>
            <a:noFill/>
          </a:ln>
        </p:spPr>
        <p:txBody>
          <a:bodyPr spcFirstLastPara="1" wrap="square" lIns="68575" tIns="34275" rIns="68575" bIns="34275" anchor="b" anchorCtr="0">
            <a:noAutofit/>
          </a:bodyPr>
          <a:lstStyle>
            <a:lvl1pPr marL="609585" lvl="0" indent="-304792" algn="l">
              <a:spcBef>
                <a:spcPts val="400"/>
              </a:spcBef>
              <a:spcAft>
                <a:spcPts val="0"/>
              </a:spcAft>
              <a:buClr>
                <a:schemeClr val="dk1"/>
              </a:buClr>
              <a:buSzPts val="1500"/>
              <a:buNone/>
              <a:defRPr sz="2000" b="1"/>
            </a:lvl1pPr>
            <a:lvl2pPr marL="1219170" lvl="1" indent="-304792" algn="l">
              <a:spcBef>
                <a:spcPts val="400"/>
              </a:spcBef>
              <a:spcAft>
                <a:spcPts val="0"/>
              </a:spcAft>
              <a:buClr>
                <a:schemeClr val="dk1"/>
              </a:buClr>
              <a:buSzPts val="1500"/>
              <a:buNone/>
              <a:defRPr sz="2000" b="1"/>
            </a:lvl2pPr>
            <a:lvl3pPr marL="1828754" lvl="2" indent="-304792" algn="l">
              <a:spcBef>
                <a:spcPts val="400"/>
              </a:spcBef>
              <a:spcAft>
                <a:spcPts val="0"/>
              </a:spcAft>
              <a:buClr>
                <a:schemeClr val="dk1"/>
              </a:buClr>
              <a:buSzPts val="1400"/>
              <a:buNone/>
              <a:defRPr sz="1850" b="1"/>
            </a:lvl3pPr>
            <a:lvl4pPr marL="2438339" lvl="3" indent="-304792" algn="l">
              <a:spcBef>
                <a:spcPts val="267"/>
              </a:spcBef>
              <a:spcAft>
                <a:spcPts val="0"/>
              </a:spcAft>
              <a:buClr>
                <a:schemeClr val="dk1"/>
              </a:buClr>
              <a:buSzPts val="1200"/>
              <a:buNone/>
              <a:defRPr sz="1600" b="1"/>
            </a:lvl4pPr>
            <a:lvl5pPr marL="3047924" lvl="4" indent="-304792" algn="l">
              <a:spcBef>
                <a:spcPts val="267"/>
              </a:spcBef>
              <a:spcAft>
                <a:spcPts val="0"/>
              </a:spcAft>
              <a:buClr>
                <a:schemeClr val="dk1"/>
              </a:buClr>
              <a:buSzPts val="1200"/>
              <a:buNone/>
              <a:defRPr sz="1600" b="1"/>
            </a:lvl5pPr>
            <a:lvl6pPr marL="3657509" lvl="5" indent="-304792" algn="l">
              <a:spcBef>
                <a:spcPts val="267"/>
              </a:spcBef>
              <a:spcAft>
                <a:spcPts val="0"/>
              </a:spcAft>
              <a:buClr>
                <a:schemeClr val="dk1"/>
              </a:buClr>
              <a:buSzPts val="1200"/>
              <a:buNone/>
              <a:defRPr sz="1600" b="1"/>
            </a:lvl6pPr>
            <a:lvl7pPr marL="4267093" lvl="6" indent="-304792" algn="l">
              <a:spcBef>
                <a:spcPts val="267"/>
              </a:spcBef>
              <a:spcAft>
                <a:spcPts val="0"/>
              </a:spcAft>
              <a:buClr>
                <a:schemeClr val="dk1"/>
              </a:buClr>
              <a:buSzPts val="1200"/>
              <a:buNone/>
              <a:defRPr sz="1600" b="1"/>
            </a:lvl7pPr>
            <a:lvl8pPr marL="4876678" lvl="7" indent="-304792" algn="l">
              <a:spcBef>
                <a:spcPts val="267"/>
              </a:spcBef>
              <a:spcAft>
                <a:spcPts val="0"/>
              </a:spcAft>
              <a:buClr>
                <a:schemeClr val="dk1"/>
              </a:buClr>
              <a:buSzPts val="1200"/>
              <a:buNone/>
              <a:defRPr sz="1600" b="1"/>
            </a:lvl8pPr>
            <a:lvl9pPr marL="5486263" lvl="8" indent="-304792" algn="l">
              <a:spcBef>
                <a:spcPts val="267"/>
              </a:spcBef>
              <a:spcAft>
                <a:spcPts val="0"/>
              </a:spcAft>
              <a:buClr>
                <a:schemeClr val="dk1"/>
              </a:buClr>
              <a:buSzPts val="1200"/>
              <a:buNone/>
              <a:defRPr sz="1600" b="1"/>
            </a:lvl9pPr>
          </a:lstStyle>
          <a:p>
            <a:pPr lvl="0">
              <a:defRPr/>
            </a:pPr>
            <a:r>
              <a:rPr lang="en-US"/>
              <a:t>Click to edit Master text styles</a:t>
            </a:r>
            <a:endParaRPr/>
          </a:p>
        </p:txBody>
      </p:sp>
      <p:sp>
        <p:nvSpPr>
          <p:cNvPr id="86" name="Google Shape;86;p18"/>
          <p:cNvSpPr txBox="1">
            <a:spLocks noGrp="1"/>
          </p:cNvSpPr>
          <p:nvPr>
            <p:ph type="body" idx="2"/>
          </p:nvPr>
        </p:nvSpPr>
        <p:spPr bwMode="auto">
          <a:xfrm>
            <a:off x="609600" y="2174875"/>
            <a:ext cx="5386800" cy="3726800"/>
          </a:xfrm>
          <a:prstGeom prst="rect">
            <a:avLst/>
          </a:prstGeom>
          <a:noFill/>
          <a:ln>
            <a:noFill/>
          </a:ln>
        </p:spPr>
        <p:txBody>
          <a:bodyPr spcFirstLastPara="1" wrap="square" lIns="68575" tIns="34275" rIns="68575" bIns="34275" anchor="t" anchorCtr="0">
            <a:noAutofit/>
          </a:bodyPr>
          <a:lstStyle>
            <a:lvl1pPr marL="609585" lvl="0" indent="-457189" algn="l">
              <a:spcBef>
                <a:spcPts val="533"/>
              </a:spcBef>
              <a:spcAft>
                <a:spcPts val="0"/>
              </a:spcAft>
              <a:buClr>
                <a:schemeClr val="dk1"/>
              </a:buClr>
              <a:buSzPts val="1800"/>
              <a:buChar char="•"/>
              <a:defRPr sz="2400"/>
            </a:lvl1pPr>
            <a:lvl2pPr marL="1219170" lvl="1" indent="-431789" algn="l">
              <a:spcBef>
                <a:spcPts val="400"/>
              </a:spcBef>
              <a:spcAft>
                <a:spcPts val="0"/>
              </a:spcAft>
              <a:buClr>
                <a:schemeClr val="dk1"/>
              </a:buClr>
              <a:buSzPts val="1500"/>
              <a:buChar char="–"/>
              <a:defRPr sz="2000"/>
            </a:lvl2pPr>
            <a:lvl3pPr marL="1828754" lvl="2" indent="-423323" algn="l">
              <a:spcBef>
                <a:spcPts val="400"/>
              </a:spcBef>
              <a:spcAft>
                <a:spcPts val="0"/>
              </a:spcAft>
              <a:buClr>
                <a:schemeClr val="dk1"/>
              </a:buClr>
              <a:buSzPts val="1400"/>
              <a:buChar char="•"/>
              <a:defRPr sz="1850"/>
            </a:lvl3pPr>
            <a:lvl4pPr marL="2438339" lvl="3" indent="-406390" algn="l">
              <a:spcBef>
                <a:spcPts val="267"/>
              </a:spcBef>
              <a:spcAft>
                <a:spcPts val="0"/>
              </a:spcAft>
              <a:buClr>
                <a:schemeClr val="dk1"/>
              </a:buClr>
              <a:buSzPts val="1200"/>
              <a:buChar char="–"/>
              <a:defRPr sz="1600"/>
            </a:lvl4pPr>
            <a:lvl5pPr marL="3047924" lvl="4" indent="-406390" algn="l">
              <a:spcBef>
                <a:spcPts val="267"/>
              </a:spcBef>
              <a:spcAft>
                <a:spcPts val="0"/>
              </a:spcAft>
              <a:buClr>
                <a:schemeClr val="dk1"/>
              </a:buClr>
              <a:buSzPts val="1200"/>
              <a:buChar char="»"/>
              <a:defRPr sz="1600"/>
            </a:lvl5pPr>
            <a:lvl6pPr marL="3657509" lvl="5" indent="-406390" algn="l">
              <a:spcBef>
                <a:spcPts val="267"/>
              </a:spcBef>
              <a:spcAft>
                <a:spcPts val="0"/>
              </a:spcAft>
              <a:buClr>
                <a:schemeClr val="dk1"/>
              </a:buClr>
              <a:buSzPts val="1200"/>
              <a:buChar char="•"/>
              <a:defRPr sz="1600"/>
            </a:lvl6pPr>
            <a:lvl7pPr marL="4267093" lvl="6" indent="-406390" algn="l">
              <a:spcBef>
                <a:spcPts val="267"/>
              </a:spcBef>
              <a:spcAft>
                <a:spcPts val="0"/>
              </a:spcAft>
              <a:buClr>
                <a:schemeClr val="dk1"/>
              </a:buClr>
              <a:buSzPts val="1200"/>
              <a:buChar char="•"/>
              <a:defRPr sz="1600"/>
            </a:lvl7pPr>
            <a:lvl8pPr marL="4876678" lvl="7" indent="-406390" algn="l">
              <a:spcBef>
                <a:spcPts val="267"/>
              </a:spcBef>
              <a:spcAft>
                <a:spcPts val="0"/>
              </a:spcAft>
              <a:buClr>
                <a:schemeClr val="dk1"/>
              </a:buClr>
              <a:buSzPts val="1200"/>
              <a:buChar char="•"/>
              <a:defRPr sz="1600"/>
            </a:lvl8pPr>
            <a:lvl9pPr marL="5486263" lvl="8" indent="-406390" algn="l">
              <a:spcBef>
                <a:spcPts val="267"/>
              </a:spcBef>
              <a:spcAft>
                <a:spcPts val="0"/>
              </a:spcAft>
              <a:buClr>
                <a:schemeClr val="dk1"/>
              </a:buClr>
              <a:buSzPts val="1200"/>
              <a:buChar char="•"/>
              <a:defRPr sz="1600"/>
            </a:lvl9pPr>
          </a:lstStyle>
          <a:p>
            <a:pPr lvl="0">
              <a:defRPr/>
            </a:pPr>
            <a:r>
              <a:rPr lang="en-US"/>
              <a:t>Click to edit Master text styles</a:t>
            </a:r>
            <a:endParaRPr/>
          </a:p>
        </p:txBody>
      </p:sp>
      <p:sp>
        <p:nvSpPr>
          <p:cNvPr id="87" name="Google Shape;87;p18"/>
          <p:cNvSpPr txBox="1">
            <a:spLocks noGrp="1"/>
          </p:cNvSpPr>
          <p:nvPr>
            <p:ph type="body" idx="3"/>
          </p:nvPr>
        </p:nvSpPr>
        <p:spPr bwMode="auto">
          <a:xfrm>
            <a:off x="6193368" y="1535113"/>
            <a:ext cx="5388800" cy="640000"/>
          </a:xfrm>
          <a:prstGeom prst="rect">
            <a:avLst/>
          </a:prstGeom>
          <a:noFill/>
          <a:ln>
            <a:noFill/>
          </a:ln>
        </p:spPr>
        <p:txBody>
          <a:bodyPr spcFirstLastPara="1" wrap="square" lIns="68575" tIns="34275" rIns="68575" bIns="34275" anchor="b" anchorCtr="0">
            <a:noAutofit/>
          </a:bodyPr>
          <a:lstStyle>
            <a:lvl1pPr marL="609585" lvl="0" indent="-304792" algn="l">
              <a:spcBef>
                <a:spcPts val="400"/>
              </a:spcBef>
              <a:spcAft>
                <a:spcPts val="0"/>
              </a:spcAft>
              <a:buClr>
                <a:schemeClr val="dk1"/>
              </a:buClr>
              <a:buSzPts val="1500"/>
              <a:buNone/>
              <a:defRPr sz="2000" b="1"/>
            </a:lvl1pPr>
            <a:lvl2pPr marL="1219170" lvl="1" indent="-304792" algn="l">
              <a:spcBef>
                <a:spcPts val="400"/>
              </a:spcBef>
              <a:spcAft>
                <a:spcPts val="0"/>
              </a:spcAft>
              <a:buClr>
                <a:schemeClr val="dk1"/>
              </a:buClr>
              <a:buSzPts val="1500"/>
              <a:buNone/>
              <a:defRPr sz="2000" b="1"/>
            </a:lvl2pPr>
            <a:lvl3pPr marL="1828754" lvl="2" indent="-304792" algn="l">
              <a:spcBef>
                <a:spcPts val="400"/>
              </a:spcBef>
              <a:spcAft>
                <a:spcPts val="0"/>
              </a:spcAft>
              <a:buClr>
                <a:schemeClr val="dk1"/>
              </a:buClr>
              <a:buSzPts val="1400"/>
              <a:buNone/>
              <a:defRPr sz="1850" b="1"/>
            </a:lvl3pPr>
            <a:lvl4pPr marL="2438339" lvl="3" indent="-304792" algn="l">
              <a:spcBef>
                <a:spcPts val="267"/>
              </a:spcBef>
              <a:spcAft>
                <a:spcPts val="0"/>
              </a:spcAft>
              <a:buClr>
                <a:schemeClr val="dk1"/>
              </a:buClr>
              <a:buSzPts val="1200"/>
              <a:buNone/>
              <a:defRPr sz="1600" b="1"/>
            </a:lvl4pPr>
            <a:lvl5pPr marL="3047924" lvl="4" indent="-304792" algn="l">
              <a:spcBef>
                <a:spcPts val="267"/>
              </a:spcBef>
              <a:spcAft>
                <a:spcPts val="0"/>
              </a:spcAft>
              <a:buClr>
                <a:schemeClr val="dk1"/>
              </a:buClr>
              <a:buSzPts val="1200"/>
              <a:buNone/>
              <a:defRPr sz="1600" b="1"/>
            </a:lvl5pPr>
            <a:lvl6pPr marL="3657509" lvl="5" indent="-304792" algn="l">
              <a:spcBef>
                <a:spcPts val="267"/>
              </a:spcBef>
              <a:spcAft>
                <a:spcPts val="0"/>
              </a:spcAft>
              <a:buClr>
                <a:schemeClr val="dk1"/>
              </a:buClr>
              <a:buSzPts val="1200"/>
              <a:buNone/>
              <a:defRPr sz="1600" b="1"/>
            </a:lvl6pPr>
            <a:lvl7pPr marL="4267093" lvl="6" indent="-304792" algn="l">
              <a:spcBef>
                <a:spcPts val="267"/>
              </a:spcBef>
              <a:spcAft>
                <a:spcPts val="0"/>
              </a:spcAft>
              <a:buClr>
                <a:schemeClr val="dk1"/>
              </a:buClr>
              <a:buSzPts val="1200"/>
              <a:buNone/>
              <a:defRPr sz="1600" b="1"/>
            </a:lvl7pPr>
            <a:lvl8pPr marL="4876678" lvl="7" indent="-304792" algn="l">
              <a:spcBef>
                <a:spcPts val="267"/>
              </a:spcBef>
              <a:spcAft>
                <a:spcPts val="0"/>
              </a:spcAft>
              <a:buClr>
                <a:schemeClr val="dk1"/>
              </a:buClr>
              <a:buSzPts val="1200"/>
              <a:buNone/>
              <a:defRPr sz="1600" b="1"/>
            </a:lvl8pPr>
            <a:lvl9pPr marL="5486263" lvl="8" indent="-304792" algn="l">
              <a:spcBef>
                <a:spcPts val="267"/>
              </a:spcBef>
              <a:spcAft>
                <a:spcPts val="0"/>
              </a:spcAft>
              <a:buClr>
                <a:schemeClr val="dk1"/>
              </a:buClr>
              <a:buSzPts val="1200"/>
              <a:buNone/>
              <a:defRPr sz="1600" b="1"/>
            </a:lvl9pPr>
          </a:lstStyle>
          <a:p>
            <a:pPr lvl="0">
              <a:defRPr/>
            </a:pPr>
            <a:r>
              <a:rPr lang="en-US"/>
              <a:t>Click to edit Master text styles</a:t>
            </a:r>
            <a:endParaRPr/>
          </a:p>
        </p:txBody>
      </p:sp>
      <p:sp>
        <p:nvSpPr>
          <p:cNvPr id="88" name="Google Shape;88;p18"/>
          <p:cNvSpPr txBox="1">
            <a:spLocks noGrp="1"/>
          </p:cNvSpPr>
          <p:nvPr>
            <p:ph type="body" idx="4"/>
          </p:nvPr>
        </p:nvSpPr>
        <p:spPr bwMode="auto">
          <a:xfrm>
            <a:off x="6193368" y="2174875"/>
            <a:ext cx="5388800" cy="3726800"/>
          </a:xfrm>
          <a:prstGeom prst="rect">
            <a:avLst/>
          </a:prstGeom>
          <a:noFill/>
          <a:ln>
            <a:noFill/>
          </a:ln>
        </p:spPr>
        <p:txBody>
          <a:bodyPr spcFirstLastPara="1" wrap="square" lIns="68575" tIns="34275" rIns="68575" bIns="34275" anchor="t" anchorCtr="0">
            <a:noAutofit/>
          </a:bodyPr>
          <a:lstStyle>
            <a:lvl1pPr marL="609585" lvl="0" indent="-457189" algn="l">
              <a:spcBef>
                <a:spcPts val="533"/>
              </a:spcBef>
              <a:spcAft>
                <a:spcPts val="0"/>
              </a:spcAft>
              <a:buClr>
                <a:schemeClr val="dk1"/>
              </a:buClr>
              <a:buSzPts val="1800"/>
              <a:buChar char="•"/>
              <a:defRPr sz="2400"/>
            </a:lvl1pPr>
            <a:lvl2pPr marL="1219170" lvl="1" indent="-431789" algn="l">
              <a:spcBef>
                <a:spcPts val="400"/>
              </a:spcBef>
              <a:spcAft>
                <a:spcPts val="0"/>
              </a:spcAft>
              <a:buClr>
                <a:schemeClr val="dk1"/>
              </a:buClr>
              <a:buSzPts val="1500"/>
              <a:buChar char="–"/>
              <a:defRPr sz="2000"/>
            </a:lvl2pPr>
            <a:lvl3pPr marL="1828754" lvl="2" indent="-423323" algn="l">
              <a:spcBef>
                <a:spcPts val="400"/>
              </a:spcBef>
              <a:spcAft>
                <a:spcPts val="0"/>
              </a:spcAft>
              <a:buClr>
                <a:schemeClr val="dk1"/>
              </a:buClr>
              <a:buSzPts val="1400"/>
              <a:buChar char="•"/>
              <a:defRPr sz="1850"/>
            </a:lvl3pPr>
            <a:lvl4pPr marL="2438339" lvl="3" indent="-406390" algn="l">
              <a:spcBef>
                <a:spcPts val="267"/>
              </a:spcBef>
              <a:spcAft>
                <a:spcPts val="0"/>
              </a:spcAft>
              <a:buClr>
                <a:schemeClr val="dk1"/>
              </a:buClr>
              <a:buSzPts val="1200"/>
              <a:buChar char="–"/>
              <a:defRPr sz="1600"/>
            </a:lvl4pPr>
            <a:lvl5pPr marL="3047924" lvl="4" indent="-406390" algn="l">
              <a:spcBef>
                <a:spcPts val="267"/>
              </a:spcBef>
              <a:spcAft>
                <a:spcPts val="0"/>
              </a:spcAft>
              <a:buClr>
                <a:schemeClr val="dk1"/>
              </a:buClr>
              <a:buSzPts val="1200"/>
              <a:buChar char="»"/>
              <a:defRPr sz="1600"/>
            </a:lvl5pPr>
            <a:lvl6pPr marL="3657509" lvl="5" indent="-406390" algn="l">
              <a:spcBef>
                <a:spcPts val="267"/>
              </a:spcBef>
              <a:spcAft>
                <a:spcPts val="0"/>
              </a:spcAft>
              <a:buClr>
                <a:schemeClr val="dk1"/>
              </a:buClr>
              <a:buSzPts val="1200"/>
              <a:buChar char="•"/>
              <a:defRPr sz="1600"/>
            </a:lvl6pPr>
            <a:lvl7pPr marL="4267093" lvl="6" indent="-406390" algn="l">
              <a:spcBef>
                <a:spcPts val="267"/>
              </a:spcBef>
              <a:spcAft>
                <a:spcPts val="0"/>
              </a:spcAft>
              <a:buClr>
                <a:schemeClr val="dk1"/>
              </a:buClr>
              <a:buSzPts val="1200"/>
              <a:buChar char="•"/>
              <a:defRPr sz="1600"/>
            </a:lvl7pPr>
            <a:lvl8pPr marL="4876678" lvl="7" indent="-406390" algn="l">
              <a:spcBef>
                <a:spcPts val="267"/>
              </a:spcBef>
              <a:spcAft>
                <a:spcPts val="0"/>
              </a:spcAft>
              <a:buClr>
                <a:schemeClr val="dk1"/>
              </a:buClr>
              <a:buSzPts val="1200"/>
              <a:buChar char="•"/>
              <a:defRPr sz="1600"/>
            </a:lvl8pPr>
            <a:lvl9pPr marL="5486263" lvl="8" indent="-406390" algn="l">
              <a:spcBef>
                <a:spcPts val="267"/>
              </a:spcBef>
              <a:spcAft>
                <a:spcPts val="0"/>
              </a:spcAft>
              <a:buClr>
                <a:schemeClr val="dk1"/>
              </a:buClr>
              <a:buSzPts val="1200"/>
              <a:buChar char="•"/>
              <a:defRPr sz="1600"/>
            </a:lvl9pPr>
          </a:lstStyle>
          <a:p>
            <a:pPr lvl="0">
              <a:defRPr/>
            </a:pPr>
            <a:r>
              <a:rPr lang="en-US"/>
              <a:t>Click to edit Master text styles</a:t>
            </a:r>
            <a:endParaRPr/>
          </a:p>
        </p:txBody>
      </p:sp>
      <p:sp>
        <p:nvSpPr>
          <p:cNvPr id="89" name="Google Shape;89;p18"/>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90" name="Google Shape;90;p18"/>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91" name="Google Shape;91;p18"/>
          <p:cNvSpPr txBox="1">
            <a:spLocks noGrp="1"/>
          </p:cNvSpPr>
          <p:nvPr>
            <p:ph type="sldNum" idx="12"/>
          </p:nvPr>
        </p:nvSpPr>
        <p:spPr bwMode="auto">
          <a:xfrm>
            <a:off x="8737600" y="6569880"/>
            <a:ext cx="2844800" cy="22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matchingName="Title Only" type="titleOnly" preserve="1" userDrawn="1">
  <p:cSld name="Title Only">
    <p:spTree>
      <p:nvGrpSpPr>
        <p:cNvPr id="1" name=""/>
        <p:cNvGrpSpPr/>
        <p:nvPr/>
      </p:nvGrpSpPr>
      <p:grpSpPr bwMode="auto">
        <a:xfrm>
          <a:off x="0" y="0"/>
          <a:ext cx="0" cy="0"/>
          <a:chOff x="0" y="0"/>
          <a:chExt cx="0" cy="0"/>
        </a:xfrm>
      </p:grpSpPr>
      <p:sp>
        <p:nvSpPr>
          <p:cNvPr id="93" name="Google Shape;93;p19"/>
          <p:cNvSpPr txBox="1">
            <a:spLocks noGrp="1"/>
          </p:cNvSpPr>
          <p:nvPr>
            <p:ph type="title"/>
          </p:nvPr>
        </p:nvSpPr>
        <p:spPr bwMode="auto">
          <a:xfrm>
            <a:off x="609600" y="274637"/>
            <a:ext cx="10972800" cy="1143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r>
              <a:rPr lang="en-US"/>
              <a:t>Click to edit Master title style</a:t>
            </a:r>
            <a:endParaRPr/>
          </a:p>
        </p:txBody>
      </p:sp>
      <p:sp>
        <p:nvSpPr>
          <p:cNvPr id="94" name="Google Shape;94;p19"/>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95" name="Google Shape;95;p19"/>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96" name="Google Shape;96;p19"/>
          <p:cNvSpPr txBox="1">
            <a:spLocks noGrp="1"/>
          </p:cNvSpPr>
          <p:nvPr>
            <p:ph type="sldNum" idx="12"/>
          </p:nvPr>
        </p:nvSpPr>
        <p:spPr bwMode="auto">
          <a:xfrm>
            <a:off x="8737600" y="6569880"/>
            <a:ext cx="2844800" cy="22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matchingName="Blank" type="blank" preserve="1" userDrawn="1">
  <p:cSld name="Blank">
    <p:spTree>
      <p:nvGrpSpPr>
        <p:cNvPr id="1" name=""/>
        <p:cNvGrpSpPr/>
        <p:nvPr/>
      </p:nvGrpSpPr>
      <p:grpSpPr bwMode="auto">
        <a:xfrm>
          <a:off x="0" y="0"/>
          <a:ext cx="0" cy="0"/>
          <a:chOff x="0" y="0"/>
          <a:chExt cx="0" cy="0"/>
        </a:xfrm>
      </p:grpSpPr>
      <p:sp>
        <p:nvSpPr>
          <p:cNvPr id="98" name="Google Shape;98;p20"/>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99" name="Google Shape;99;p20"/>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00" name="Google Shape;100;p20"/>
          <p:cNvSpPr txBox="1">
            <a:spLocks noGrp="1"/>
          </p:cNvSpPr>
          <p:nvPr>
            <p:ph type="sldNum" idx="12"/>
          </p:nvPr>
        </p:nvSpPr>
        <p:spPr bwMode="auto">
          <a:xfrm>
            <a:off x="8737600" y="6569880"/>
            <a:ext cx="2844800" cy="22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matchingName="Content with Caption" type="objTx" preserve="1" userDrawn="1">
  <p:cSld name="Content with Caption">
    <p:spTree>
      <p:nvGrpSpPr>
        <p:cNvPr id="1" name=""/>
        <p:cNvGrpSpPr/>
        <p:nvPr/>
      </p:nvGrpSpPr>
      <p:grpSpPr bwMode="auto">
        <a:xfrm>
          <a:off x="0" y="0"/>
          <a:ext cx="0" cy="0"/>
          <a:chOff x="0" y="0"/>
          <a:chExt cx="0" cy="0"/>
        </a:xfrm>
      </p:grpSpPr>
      <p:sp>
        <p:nvSpPr>
          <p:cNvPr id="102" name="Google Shape;102;p21"/>
          <p:cNvSpPr txBox="1">
            <a:spLocks noGrp="1"/>
          </p:cNvSpPr>
          <p:nvPr>
            <p:ph type="title"/>
          </p:nvPr>
        </p:nvSpPr>
        <p:spPr bwMode="auto">
          <a:xfrm>
            <a:off x="609601" y="273051"/>
            <a:ext cx="4011200" cy="11620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dk1"/>
              </a:buClr>
              <a:buSzPts val="1500"/>
              <a:buFont typeface="Arial"/>
              <a:buNone/>
              <a:defRPr sz="20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r>
              <a:rPr lang="en-US"/>
              <a:t>Click to edit Master title style</a:t>
            </a:r>
            <a:endParaRPr/>
          </a:p>
        </p:txBody>
      </p:sp>
      <p:sp>
        <p:nvSpPr>
          <p:cNvPr id="103" name="Google Shape;103;p21"/>
          <p:cNvSpPr txBox="1">
            <a:spLocks noGrp="1"/>
          </p:cNvSpPr>
          <p:nvPr>
            <p:ph type="body" idx="1"/>
          </p:nvPr>
        </p:nvSpPr>
        <p:spPr bwMode="auto">
          <a:xfrm>
            <a:off x="4766732" y="273051"/>
            <a:ext cx="6815600" cy="5628800"/>
          </a:xfrm>
          <a:prstGeom prst="rect">
            <a:avLst/>
          </a:prstGeom>
          <a:noFill/>
          <a:ln>
            <a:noFill/>
          </a:ln>
        </p:spPr>
        <p:txBody>
          <a:bodyPr spcFirstLastPara="1" wrap="square" lIns="68575" tIns="34275" rIns="68575" bIns="34275" anchor="t" anchorCtr="0">
            <a:noAutofit/>
          </a:bodyPr>
          <a:lstStyle>
            <a:lvl1pPr marL="609585" lvl="0" indent="-507987" algn="l">
              <a:spcBef>
                <a:spcPts val="667"/>
              </a:spcBef>
              <a:spcAft>
                <a:spcPts val="0"/>
              </a:spcAft>
              <a:buClr>
                <a:schemeClr val="dk1"/>
              </a:buClr>
              <a:buSzPts val="2400"/>
              <a:buChar char="•"/>
              <a:defRPr sz="3200"/>
            </a:lvl1pPr>
            <a:lvl2pPr marL="1219170" lvl="1" indent="-482588" algn="l">
              <a:spcBef>
                <a:spcPts val="533"/>
              </a:spcBef>
              <a:spcAft>
                <a:spcPts val="0"/>
              </a:spcAft>
              <a:buClr>
                <a:schemeClr val="dk1"/>
              </a:buClr>
              <a:buSzPts val="2100"/>
              <a:buChar char="–"/>
              <a:defRPr sz="2800"/>
            </a:lvl2pPr>
            <a:lvl3pPr marL="1828754" lvl="2" indent="-457189" algn="l">
              <a:spcBef>
                <a:spcPts val="533"/>
              </a:spcBef>
              <a:spcAft>
                <a:spcPts val="0"/>
              </a:spcAft>
              <a:buClr>
                <a:schemeClr val="dk1"/>
              </a:buClr>
              <a:buSzPts val="1800"/>
              <a:buChar char="•"/>
              <a:defRPr sz="2400"/>
            </a:lvl3pPr>
            <a:lvl4pPr marL="2438339" lvl="3" indent="-431789" algn="l">
              <a:spcBef>
                <a:spcPts val="400"/>
              </a:spcBef>
              <a:spcAft>
                <a:spcPts val="0"/>
              </a:spcAft>
              <a:buClr>
                <a:schemeClr val="dk1"/>
              </a:buClr>
              <a:buSzPts val="1500"/>
              <a:buChar char="–"/>
              <a:defRPr sz="2000"/>
            </a:lvl4pPr>
            <a:lvl5pPr marL="3047924" lvl="4" indent="-431789" algn="l">
              <a:spcBef>
                <a:spcPts val="400"/>
              </a:spcBef>
              <a:spcAft>
                <a:spcPts val="0"/>
              </a:spcAft>
              <a:buClr>
                <a:schemeClr val="dk1"/>
              </a:buClr>
              <a:buSzPts val="1500"/>
              <a:buChar char="»"/>
              <a:defRPr sz="2000"/>
            </a:lvl5pPr>
            <a:lvl6pPr marL="3657509" lvl="5" indent="-431789" algn="l">
              <a:spcBef>
                <a:spcPts val="400"/>
              </a:spcBef>
              <a:spcAft>
                <a:spcPts val="0"/>
              </a:spcAft>
              <a:buClr>
                <a:schemeClr val="dk1"/>
              </a:buClr>
              <a:buSzPts val="1500"/>
              <a:buChar char="•"/>
              <a:defRPr sz="2000"/>
            </a:lvl6pPr>
            <a:lvl7pPr marL="4267093" lvl="6" indent="-431789" algn="l">
              <a:spcBef>
                <a:spcPts val="400"/>
              </a:spcBef>
              <a:spcAft>
                <a:spcPts val="0"/>
              </a:spcAft>
              <a:buClr>
                <a:schemeClr val="dk1"/>
              </a:buClr>
              <a:buSzPts val="1500"/>
              <a:buChar char="•"/>
              <a:defRPr sz="2000"/>
            </a:lvl7pPr>
            <a:lvl8pPr marL="4876678" lvl="7" indent="-431789" algn="l">
              <a:spcBef>
                <a:spcPts val="400"/>
              </a:spcBef>
              <a:spcAft>
                <a:spcPts val="0"/>
              </a:spcAft>
              <a:buClr>
                <a:schemeClr val="dk1"/>
              </a:buClr>
              <a:buSzPts val="1500"/>
              <a:buChar char="•"/>
              <a:defRPr sz="2000"/>
            </a:lvl8pPr>
            <a:lvl9pPr marL="5486263" lvl="8" indent="-431789" algn="l">
              <a:spcBef>
                <a:spcPts val="400"/>
              </a:spcBef>
              <a:spcAft>
                <a:spcPts val="0"/>
              </a:spcAft>
              <a:buClr>
                <a:schemeClr val="dk1"/>
              </a:buClr>
              <a:buSzPts val="1500"/>
              <a:buChar char="•"/>
              <a:defRPr sz="2000"/>
            </a:lvl9pPr>
          </a:lstStyle>
          <a:p>
            <a:pPr lvl="0">
              <a:defRPr/>
            </a:pPr>
            <a:r>
              <a:rPr lang="en-US"/>
              <a:t>Click to edit Master text styles</a:t>
            </a:r>
            <a:endParaRPr/>
          </a:p>
        </p:txBody>
      </p:sp>
      <p:sp>
        <p:nvSpPr>
          <p:cNvPr id="104" name="Google Shape;104;p21"/>
          <p:cNvSpPr txBox="1">
            <a:spLocks noGrp="1"/>
          </p:cNvSpPr>
          <p:nvPr>
            <p:ph type="body" idx="2"/>
          </p:nvPr>
        </p:nvSpPr>
        <p:spPr bwMode="auto">
          <a:xfrm>
            <a:off x="609601" y="1435101"/>
            <a:ext cx="4011200" cy="4466800"/>
          </a:xfrm>
          <a:prstGeom prst="rect">
            <a:avLst/>
          </a:prstGeom>
          <a:noFill/>
          <a:ln>
            <a:noFill/>
          </a:ln>
        </p:spPr>
        <p:txBody>
          <a:bodyPr spcFirstLastPara="1" wrap="square" lIns="68575" tIns="34275" rIns="68575" bIns="34275" anchor="t" anchorCtr="0">
            <a:noAutofit/>
          </a:bodyPr>
          <a:lstStyle>
            <a:lvl1pPr marL="609585" lvl="0" indent="-304792" algn="l">
              <a:spcBef>
                <a:spcPts val="267"/>
              </a:spcBef>
              <a:spcAft>
                <a:spcPts val="0"/>
              </a:spcAft>
              <a:buClr>
                <a:schemeClr val="dk1"/>
              </a:buClr>
              <a:buSzPts val="1100"/>
              <a:buNone/>
              <a:defRPr sz="1450"/>
            </a:lvl1pPr>
            <a:lvl2pPr marL="1219170" lvl="1" indent="-304792" algn="l">
              <a:spcBef>
                <a:spcPts val="267"/>
              </a:spcBef>
              <a:spcAft>
                <a:spcPts val="0"/>
              </a:spcAft>
              <a:buClr>
                <a:schemeClr val="dk1"/>
              </a:buClr>
              <a:buSzPts val="900"/>
              <a:buNone/>
              <a:defRPr sz="1200"/>
            </a:lvl2pPr>
            <a:lvl3pPr marL="1828754" lvl="2" indent="-304792" algn="l">
              <a:spcBef>
                <a:spcPts val="267"/>
              </a:spcBef>
              <a:spcAft>
                <a:spcPts val="0"/>
              </a:spcAft>
              <a:buClr>
                <a:schemeClr val="dk1"/>
              </a:buClr>
              <a:buSzPts val="800"/>
              <a:buNone/>
              <a:defRPr sz="1050"/>
            </a:lvl3pPr>
            <a:lvl4pPr marL="2438339" lvl="3" indent="-304792" algn="l">
              <a:spcBef>
                <a:spcPts val="133"/>
              </a:spcBef>
              <a:spcAft>
                <a:spcPts val="0"/>
              </a:spcAft>
              <a:buClr>
                <a:schemeClr val="dk1"/>
              </a:buClr>
              <a:buSzPts val="700"/>
              <a:buNone/>
              <a:defRPr sz="950"/>
            </a:lvl4pPr>
            <a:lvl5pPr marL="3047924" lvl="4" indent="-304792" algn="l">
              <a:spcBef>
                <a:spcPts val="133"/>
              </a:spcBef>
              <a:spcAft>
                <a:spcPts val="0"/>
              </a:spcAft>
              <a:buClr>
                <a:schemeClr val="dk1"/>
              </a:buClr>
              <a:buSzPts val="700"/>
              <a:buNone/>
              <a:defRPr sz="950"/>
            </a:lvl5pPr>
            <a:lvl6pPr marL="3657509" lvl="5" indent="-304792" algn="l">
              <a:spcBef>
                <a:spcPts val="133"/>
              </a:spcBef>
              <a:spcAft>
                <a:spcPts val="0"/>
              </a:spcAft>
              <a:buClr>
                <a:schemeClr val="dk1"/>
              </a:buClr>
              <a:buSzPts val="700"/>
              <a:buNone/>
              <a:defRPr sz="950"/>
            </a:lvl6pPr>
            <a:lvl7pPr marL="4267093" lvl="6" indent="-304792" algn="l">
              <a:spcBef>
                <a:spcPts val="133"/>
              </a:spcBef>
              <a:spcAft>
                <a:spcPts val="0"/>
              </a:spcAft>
              <a:buClr>
                <a:schemeClr val="dk1"/>
              </a:buClr>
              <a:buSzPts val="700"/>
              <a:buNone/>
              <a:defRPr sz="950"/>
            </a:lvl7pPr>
            <a:lvl8pPr marL="4876678" lvl="7" indent="-304792" algn="l">
              <a:spcBef>
                <a:spcPts val="133"/>
              </a:spcBef>
              <a:spcAft>
                <a:spcPts val="0"/>
              </a:spcAft>
              <a:buClr>
                <a:schemeClr val="dk1"/>
              </a:buClr>
              <a:buSzPts val="700"/>
              <a:buNone/>
              <a:defRPr sz="950"/>
            </a:lvl8pPr>
            <a:lvl9pPr marL="5486263" lvl="8" indent="-304792" algn="l">
              <a:spcBef>
                <a:spcPts val="133"/>
              </a:spcBef>
              <a:spcAft>
                <a:spcPts val="0"/>
              </a:spcAft>
              <a:buClr>
                <a:schemeClr val="dk1"/>
              </a:buClr>
              <a:buSzPts val="700"/>
              <a:buNone/>
              <a:defRPr sz="950"/>
            </a:lvl9pPr>
          </a:lstStyle>
          <a:p>
            <a:pPr lvl="0">
              <a:defRPr/>
            </a:pPr>
            <a:r>
              <a:rPr lang="en-US"/>
              <a:t>Click to edit Master text styles</a:t>
            </a:r>
            <a:endParaRPr/>
          </a:p>
        </p:txBody>
      </p:sp>
      <p:sp>
        <p:nvSpPr>
          <p:cNvPr id="105" name="Google Shape;105;p21"/>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06" name="Google Shape;106;p21"/>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07" name="Google Shape;107;p21"/>
          <p:cNvSpPr txBox="1">
            <a:spLocks noGrp="1"/>
          </p:cNvSpPr>
          <p:nvPr>
            <p:ph type="sldNum" idx="12"/>
          </p:nvPr>
        </p:nvSpPr>
        <p:spPr bwMode="auto">
          <a:xfrm>
            <a:off x="8737600" y="6569880"/>
            <a:ext cx="2844800" cy="22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4946474-D5CE-43CE-BF89-03B01CD73450}"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matchingName="Picture with Caption" type="picTx" preserve="1" userDrawn="1">
  <p:cSld name="Picture with Caption">
    <p:spTree>
      <p:nvGrpSpPr>
        <p:cNvPr id="1" name=""/>
        <p:cNvGrpSpPr/>
        <p:nvPr/>
      </p:nvGrpSpPr>
      <p:grpSpPr bwMode="auto">
        <a:xfrm>
          <a:off x="0" y="0"/>
          <a:ext cx="0" cy="0"/>
          <a:chOff x="0" y="0"/>
          <a:chExt cx="0" cy="0"/>
        </a:xfrm>
      </p:grpSpPr>
      <p:sp>
        <p:nvSpPr>
          <p:cNvPr id="109" name="Google Shape;109;p22"/>
          <p:cNvSpPr txBox="1">
            <a:spLocks noGrp="1"/>
          </p:cNvSpPr>
          <p:nvPr>
            <p:ph type="title"/>
          </p:nvPr>
        </p:nvSpPr>
        <p:spPr bwMode="auto">
          <a:xfrm>
            <a:off x="2389717" y="4800600"/>
            <a:ext cx="7315200" cy="5668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dk1"/>
              </a:buClr>
              <a:buSzPts val="1500"/>
              <a:buFont typeface="Arial"/>
              <a:buNone/>
              <a:defRPr sz="20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r>
              <a:rPr lang="en-US"/>
              <a:t>Click to edit Master title style</a:t>
            </a:r>
            <a:endParaRPr/>
          </a:p>
        </p:txBody>
      </p:sp>
      <p:sp>
        <p:nvSpPr>
          <p:cNvPr id="110" name="Google Shape;110;p22"/>
          <p:cNvSpPr>
            <a:spLocks noGrp="1"/>
          </p:cNvSpPr>
          <p:nvPr>
            <p:ph type="pic" idx="2"/>
          </p:nvPr>
        </p:nvSpPr>
        <p:spPr bwMode="auto">
          <a:xfrm>
            <a:off x="2389717" y="612775"/>
            <a:ext cx="7315200" cy="4114800"/>
          </a:xfrm>
          <a:prstGeom prst="rect">
            <a:avLst/>
          </a:prstGeom>
          <a:noFill/>
          <a:ln>
            <a:noFill/>
          </a:ln>
        </p:spPr>
        <p:txBody>
          <a:bodyPr spcFirstLastPara="1" wrap="square" lIns="68575" tIns="34275" rIns="68575" bIns="34275" anchor="t" anchorCtr="0">
            <a:noAutofit/>
          </a:bodyPr>
          <a:lstStyle>
            <a:lvl1pPr marR="0" lvl="0" algn="l">
              <a:spcBef>
                <a:spcPts val="667"/>
              </a:spcBef>
              <a:spcAft>
                <a:spcPts val="0"/>
              </a:spcAft>
              <a:buClr>
                <a:schemeClr val="dk1"/>
              </a:buClr>
              <a:buSzPts val="2400"/>
              <a:buFont typeface="Arial"/>
              <a:buNone/>
              <a:defRPr sz="3200" b="0" i="0" u="none" strike="noStrike" cap="none">
                <a:solidFill>
                  <a:schemeClr val="dk1"/>
                </a:solidFill>
                <a:latin typeface="Georgia"/>
                <a:ea typeface="Georgia"/>
                <a:cs typeface="Georgia"/>
              </a:defRPr>
            </a:lvl1pPr>
            <a:lvl2pPr marR="0" lvl="1" algn="l">
              <a:spcBef>
                <a:spcPts val="533"/>
              </a:spcBef>
              <a:spcAft>
                <a:spcPts val="0"/>
              </a:spcAft>
              <a:buClr>
                <a:schemeClr val="dk1"/>
              </a:buClr>
              <a:buSzPts val="2100"/>
              <a:buFont typeface="Arial"/>
              <a:buNone/>
              <a:defRPr sz="2800" b="0" i="0" u="none" strike="noStrike" cap="none">
                <a:solidFill>
                  <a:schemeClr val="dk1"/>
                </a:solidFill>
                <a:latin typeface="Georgia"/>
                <a:ea typeface="Georgia"/>
                <a:cs typeface="Georgia"/>
              </a:defRPr>
            </a:lvl2pPr>
            <a:lvl3pPr marR="0" lvl="2" algn="l">
              <a:spcBef>
                <a:spcPts val="533"/>
              </a:spcBef>
              <a:spcAft>
                <a:spcPts val="0"/>
              </a:spcAft>
              <a:buClr>
                <a:schemeClr val="dk1"/>
              </a:buClr>
              <a:buSzPts val="1800"/>
              <a:buFont typeface="Arial"/>
              <a:buNone/>
              <a:defRPr sz="2400" b="0" i="0" u="none" strike="noStrike" cap="none">
                <a:solidFill>
                  <a:schemeClr val="dk1"/>
                </a:solidFill>
                <a:latin typeface="Georgia"/>
                <a:ea typeface="Georgia"/>
                <a:cs typeface="Georgia"/>
              </a:defRPr>
            </a:lvl3pPr>
            <a:lvl4pPr marR="0" lvl="3" algn="l">
              <a:spcBef>
                <a:spcPts val="400"/>
              </a:spcBef>
              <a:spcAft>
                <a:spcPts val="0"/>
              </a:spcAft>
              <a:buClr>
                <a:schemeClr val="dk1"/>
              </a:buClr>
              <a:buSzPts val="1500"/>
              <a:buFont typeface="Arial"/>
              <a:buNone/>
              <a:defRPr sz="2000" b="0" i="0" u="none" strike="noStrike" cap="none">
                <a:solidFill>
                  <a:schemeClr val="dk1"/>
                </a:solidFill>
                <a:latin typeface="Georgia"/>
                <a:ea typeface="Georgia"/>
                <a:cs typeface="Georgia"/>
              </a:defRPr>
            </a:lvl4pPr>
            <a:lvl5pPr marR="0" lvl="4" algn="l">
              <a:spcBef>
                <a:spcPts val="400"/>
              </a:spcBef>
              <a:spcAft>
                <a:spcPts val="0"/>
              </a:spcAft>
              <a:buClr>
                <a:schemeClr val="dk1"/>
              </a:buClr>
              <a:buSzPts val="1500"/>
              <a:buFont typeface="Arial"/>
              <a:buNone/>
              <a:defRPr sz="2000" b="0" i="0" u="none" strike="noStrike" cap="none">
                <a:solidFill>
                  <a:schemeClr val="dk1"/>
                </a:solidFill>
                <a:latin typeface="Georgia"/>
                <a:ea typeface="Georgia"/>
                <a:cs typeface="Georgia"/>
              </a:defRPr>
            </a:lvl5pPr>
            <a:lvl6pPr marR="0" lvl="5" algn="l">
              <a:spcBef>
                <a:spcPts val="400"/>
              </a:spcBef>
              <a:spcAft>
                <a:spcPts val="0"/>
              </a:spcAft>
              <a:buClr>
                <a:schemeClr val="dk1"/>
              </a:buClr>
              <a:buSzPts val="1500"/>
              <a:buFont typeface="Arial"/>
              <a:buNone/>
              <a:defRPr sz="2000" b="0" i="0" u="none" strike="noStrike" cap="none">
                <a:solidFill>
                  <a:schemeClr val="dk1"/>
                </a:solidFill>
                <a:latin typeface="Arial"/>
                <a:ea typeface="Arial"/>
                <a:cs typeface="Arial"/>
              </a:defRPr>
            </a:lvl6pPr>
            <a:lvl7pPr marR="0" lvl="6" algn="l">
              <a:spcBef>
                <a:spcPts val="400"/>
              </a:spcBef>
              <a:spcAft>
                <a:spcPts val="0"/>
              </a:spcAft>
              <a:buClr>
                <a:schemeClr val="dk1"/>
              </a:buClr>
              <a:buSzPts val="1500"/>
              <a:buFont typeface="Arial"/>
              <a:buNone/>
              <a:defRPr sz="2000" b="0" i="0" u="none" strike="noStrike" cap="none">
                <a:solidFill>
                  <a:schemeClr val="dk1"/>
                </a:solidFill>
                <a:latin typeface="Arial"/>
                <a:ea typeface="Arial"/>
                <a:cs typeface="Arial"/>
              </a:defRPr>
            </a:lvl7pPr>
            <a:lvl8pPr marR="0" lvl="7" algn="l">
              <a:spcBef>
                <a:spcPts val="400"/>
              </a:spcBef>
              <a:spcAft>
                <a:spcPts val="0"/>
              </a:spcAft>
              <a:buClr>
                <a:schemeClr val="dk1"/>
              </a:buClr>
              <a:buSzPts val="1500"/>
              <a:buFont typeface="Arial"/>
              <a:buNone/>
              <a:defRPr sz="2000" b="0" i="0" u="none" strike="noStrike" cap="none">
                <a:solidFill>
                  <a:schemeClr val="dk1"/>
                </a:solidFill>
                <a:latin typeface="Arial"/>
                <a:ea typeface="Arial"/>
                <a:cs typeface="Arial"/>
              </a:defRPr>
            </a:lvl8pPr>
            <a:lvl9pPr marR="0" lvl="8" algn="l">
              <a:spcBef>
                <a:spcPts val="400"/>
              </a:spcBef>
              <a:spcAft>
                <a:spcPts val="0"/>
              </a:spcAft>
              <a:buClr>
                <a:schemeClr val="dk1"/>
              </a:buClr>
              <a:buSzPts val="1500"/>
              <a:buFont typeface="Arial"/>
              <a:buNone/>
              <a:defRPr sz="2000" b="0" i="0" u="none" strike="noStrike" cap="none">
                <a:solidFill>
                  <a:schemeClr val="dk1"/>
                </a:solidFill>
                <a:latin typeface="Arial"/>
                <a:ea typeface="Arial"/>
                <a:cs typeface="Arial"/>
              </a:defRPr>
            </a:lvl9pPr>
          </a:lstStyle>
          <a:p>
            <a:pPr>
              <a:defRPr/>
            </a:pPr>
            <a:r>
              <a:rPr lang="en-US"/>
              <a:t>Click icon to add picture</a:t>
            </a:r>
            <a:endParaRPr/>
          </a:p>
        </p:txBody>
      </p:sp>
      <p:sp>
        <p:nvSpPr>
          <p:cNvPr id="111" name="Google Shape;111;p22"/>
          <p:cNvSpPr txBox="1">
            <a:spLocks noGrp="1"/>
          </p:cNvSpPr>
          <p:nvPr>
            <p:ph type="body" idx="1"/>
          </p:nvPr>
        </p:nvSpPr>
        <p:spPr bwMode="auto">
          <a:xfrm>
            <a:off x="2389717" y="5367337"/>
            <a:ext cx="7315200" cy="804800"/>
          </a:xfrm>
          <a:prstGeom prst="rect">
            <a:avLst/>
          </a:prstGeom>
          <a:noFill/>
          <a:ln>
            <a:noFill/>
          </a:ln>
        </p:spPr>
        <p:txBody>
          <a:bodyPr spcFirstLastPara="1" wrap="square" lIns="68575" tIns="34275" rIns="68575" bIns="34275" anchor="t" anchorCtr="0">
            <a:noAutofit/>
          </a:bodyPr>
          <a:lstStyle>
            <a:lvl1pPr marL="609585" lvl="0" indent="-304792" algn="l">
              <a:spcBef>
                <a:spcPts val="267"/>
              </a:spcBef>
              <a:spcAft>
                <a:spcPts val="0"/>
              </a:spcAft>
              <a:buClr>
                <a:schemeClr val="dk1"/>
              </a:buClr>
              <a:buSzPts val="1100"/>
              <a:buNone/>
              <a:defRPr sz="1450"/>
            </a:lvl1pPr>
            <a:lvl2pPr marL="1219170" lvl="1" indent="-304792" algn="l">
              <a:spcBef>
                <a:spcPts val="267"/>
              </a:spcBef>
              <a:spcAft>
                <a:spcPts val="0"/>
              </a:spcAft>
              <a:buClr>
                <a:schemeClr val="dk1"/>
              </a:buClr>
              <a:buSzPts val="900"/>
              <a:buNone/>
              <a:defRPr sz="1200"/>
            </a:lvl2pPr>
            <a:lvl3pPr marL="1828754" lvl="2" indent="-304792" algn="l">
              <a:spcBef>
                <a:spcPts val="267"/>
              </a:spcBef>
              <a:spcAft>
                <a:spcPts val="0"/>
              </a:spcAft>
              <a:buClr>
                <a:schemeClr val="dk1"/>
              </a:buClr>
              <a:buSzPts val="800"/>
              <a:buNone/>
              <a:defRPr sz="1050"/>
            </a:lvl3pPr>
            <a:lvl4pPr marL="2438339" lvl="3" indent="-304792" algn="l">
              <a:spcBef>
                <a:spcPts val="133"/>
              </a:spcBef>
              <a:spcAft>
                <a:spcPts val="0"/>
              </a:spcAft>
              <a:buClr>
                <a:schemeClr val="dk1"/>
              </a:buClr>
              <a:buSzPts val="700"/>
              <a:buNone/>
              <a:defRPr sz="950"/>
            </a:lvl4pPr>
            <a:lvl5pPr marL="3047924" lvl="4" indent="-304792" algn="l">
              <a:spcBef>
                <a:spcPts val="133"/>
              </a:spcBef>
              <a:spcAft>
                <a:spcPts val="0"/>
              </a:spcAft>
              <a:buClr>
                <a:schemeClr val="dk1"/>
              </a:buClr>
              <a:buSzPts val="700"/>
              <a:buNone/>
              <a:defRPr sz="950"/>
            </a:lvl5pPr>
            <a:lvl6pPr marL="3657509" lvl="5" indent="-304792" algn="l">
              <a:spcBef>
                <a:spcPts val="133"/>
              </a:spcBef>
              <a:spcAft>
                <a:spcPts val="0"/>
              </a:spcAft>
              <a:buClr>
                <a:schemeClr val="dk1"/>
              </a:buClr>
              <a:buSzPts val="700"/>
              <a:buNone/>
              <a:defRPr sz="950"/>
            </a:lvl6pPr>
            <a:lvl7pPr marL="4267093" lvl="6" indent="-304792" algn="l">
              <a:spcBef>
                <a:spcPts val="133"/>
              </a:spcBef>
              <a:spcAft>
                <a:spcPts val="0"/>
              </a:spcAft>
              <a:buClr>
                <a:schemeClr val="dk1"/>
              </a:buClr>
              <a:buSzPts val="700"/>
              <a:buNone/>
              <a:defRPr sz="950"/>
            </a:lvl7pPr>
            <a:lvl8pPr marL="4876678" lvl="7" indent="-304792" algn="l">
              <a:spcBef>
                <a:spcPts val="133"/>
              </a:spcBef>
              <a:spcAft>
                <a:spcPts val="0"/>
              </a:spcAft>
              <a:buClr>
                <a:schemeClr val="dk1"/>
              </a:buClr>
              <a:buSzPts val="700"/>
              <a:buNone/>
              <a:defRPr sz="950"/>
            </a:lvl8pPr>
            <a:lvl9pPr marL="5486263" lvl="8" indent="-304792" algn="l">
              <a:spcBef>
                <a:spcPts val="133"/>
              </a:spcBef>
              <a:spcAft>
                <a:spcPts val="0"/>
              </a:spcAft>
              <a:buClr>
                <a:schemeClr val="dk1"/>
              </a:buClr>
              <a:buSzPts val="700"/>
              <a:buNone/>
              <a:defRPr sz="950"/>
            </a:lvl9pPr>
          </a:lstStyle>
          <a:p>
            <a:pPr lvl="0">
              <a:defRPr/>
            </a:pPr>
            <a:r>
              <a:rPr lang="en-US"/>
              <a:t>Click to edit Master text styles</a:t>
            </a:r>
            <a:endParaRPr/>
          </a:p>
        </p:txBody>
      </p:sp>
      <p:sp>
        <p:nvSpPr>
          <p:cNvPr id="112" name="Google Shape;112;p22"/>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13" name="Google Shape;113;p22"/>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14" name="Google Shape;114;p22"/>
          <p:cNvSpPr txBox="1">
            <a:spLocks noGrp="1"/>
          </p:cNvSpPr>
          <p:nvPr>
            <p:ph type="sldNum" idx="12"/>
          </p:nvPr>
        </p:nvSpPr>
        <p:spPr bwMode="auto">
          <a:xfrm>
            <a:off x="8737600" y="6569880"/>
            <a:ext cx="2844800" cy="22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61872" y="758952"/>
            <a:ext cx="9418320" cy="4041648"/>
          </a:xfrm>
        </p:spPr>
        <p:txBody>
          <a:bodyPr anchor="b">
            <a:normAutofit/>
          </a:bodyPr>
          <a:lstStyle>
            <a:lvl1pPr>
              <a:lnSpc>
                <a:spcPct val="85000"/>
              </a:lnSpc>
              <a:defRPr sz="7200" b="0"/>
            </a:lvl1pPr>
          </a:lstStyle>
          <a:p>
            <a:pPr>
              <a:defRPr/>
            </a:pPr>
            <a:r>
              <a:rPr lang="en-US"/>
              <a:t>Click to edit Master title style</a:t>
            </a:r>
          </a:p>
        </p:txBody>
      </p:sp>
      <p:sp>
        <p:nvSpPr>
          <p:cNvPr id="3" name="Text Placeholder 2"/>
          <p:cNvSpPr>
            <a:spLocks noGrp="1"/>
          </p:cNvSpPr>
          <p:nvPr>
            <p:ph type="body" idx="1"/>
          </p:nvPr>
        </p:nvSpPr>
        <p:spPr bwMode="auto">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4946474-D5CE-43CE-BF89-03B01CD73450}" type="slidenum">
              <a:rPr lang="en-US"/>
              <a:t>‹#›</a:t>
            </a:fld>
            <a:endParaRPr lang="en-US"/>
          </a:p>
        </p:txBody>
      </p:sp>
      <p:sp>
        <p:nvSpPr>
          <p:cNvPr id="7" name="Rectangle 6"/>
          <p:cNvSpPr/>
          <p:nvPr/>
        </p:nvSpPr>
        <p:spPr bwMode="auto">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Content Placeholder 2"/>
          <p:cNvSpPr>
            <a:spLocks noGrp="1"/>
          </p:cNvSpPr>
          <p:nvPr>
            <p:ph sz="half" idx="1"/>
          </p:nvPr>
        </p:nvSpPr>
        <p:spPr bwMode="auto">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Content Placeholder 3"/>
          <p:cNvSpPr>
            <a:spLocks noGrp="1"/>
          </p:cNvSpPr>
          <p:nvPr>
            <p:ph sz="half" idx="2"/>
          </p:nvPr>
        </p:nvSpPr>
        <p:spPr bwMode="auto">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Date Placeholder 4"/>
          <p:cNvSpPr>
            <a:spLocks noGrp="1"/>
          </p:cNvSpPr>
          <p:nvPr>
            <p:ph type="dt" sz="half" idx="10"/>
          </p:nvPr>
        </p:nvSpPr>
        <p:spPr bwMode="auto"/>
        <p:txBody>
          <a:bodyPr/>
          <a:lstStyle/>
          <a:p>
            <a:pPr>
              <a:defRPr/>
            </a:pPr>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4946474-D5CE-43CE-BF89-03B01CD73450}"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10" name="Title 9"/>
          <p:cNvSpPr>
            <a:spLocks noGrp="1"/>
          </p:cNvSpPr>
          <p:nvPr>
            <p:ph type="title"/>
          </p:nvPr>
        </p:nvSpPr>
        <p:spPr bwMode="auto"/>
        <p:txBody>
          <a:bodyPr/>
          <a:lstStyle/>
          <a:p>
            <a:pPr>
              <a:defRPr/>
            </a:pPr>
            <a:r>
              <a:rPr lang="en-US"/>
              <a:t>Click to edit Master title style</a:t>
            </a:r>
          </a:p>
        </p:txBody>
      </p:sp>
      <p:sp>
        <p:nvSpPr>
          <p:cNvPr id="3" name="Text Placeholder 2"/>
          <p:cNvSpPr>
            <a:spLocks noGrp="1"/>
          </p:cNvSpPr>
          <p:nvPr>
            <p:ph type="body" idx="1"/>
          </p:nvPr>
        </p:nvSpPr>
        <p:spPr bwMode="auto">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Text Placeholder 4"/>
          <p:cNvSpPr>
            <a:spLocks noGrp="1"/>
          </p:cNvSpPr>
          <p:nvPr>
            <p:ph type="body" sz="quarter" idx="3"/>
          </p:nvPr>
        </p:nvSpPr>
        <p:spPr bwMode="auto">
          <a:xfrm>
            <a:off x="6126480" y="1713655"/>
            <a:ext cx="4480560" cy="731520"/>
          </a:xfrm>
        </p:spPr>
        <p:txBody>
          <a:bodyPr anchor="b">
            <a:normAutofit/>
          </a:bodyPr>
          <a:lstStyle>
            <a:lvl1pPr marL="0" indent="0">
              <a:lnSpc>
                <a:spcPct val="95000"/>
              </a:lnSpc>
              <a:spcBef>
                <a:spcPts val="0"/>
              </a:spcBef>
              <a:buNone/>
              <a:defRPr lang="en-US" sz="2000" b="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a:lnSpc>
                <a:spcPct val="90000"/>
              </a:lnSpc>
              <a:spcBef>
                <a:spcPts val="2000"/>
              </a:spcBef>
              <a:buFontTx/>
              <a:buNone/>
              <a:defRPr/>
            </a:pPr>
            <a:r>
              <a:rPr lang="en-US"/>
              <a:t>Click to edit Master text styles</a:t>
            </a:r>
            <a:endParaRPr/>
          </a:p>
        </p:txBody>
      </p:sp>
      <p:sp>
        <p:nvSpPr>
          <p:cNvPr id="6" name="Content Placeholder 5"/>
          <p:cNvSpPr>
            <a:spLocks noGrp="1"/>
          </p:cNvSpPr>
          <p:nvPr>
            <p:ph sz="quarter" idx="4"/>
          </p:nvPr>
        </p:nvSpPr>
        <p:spPr bwMode="auto">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 name="Date Placeholder 6"/>
          <p:cNvSpPr>
            <a:spLocks noGrp="1"/>
          </p:cNvSpPr>
          <p:nvPr>
            <p:ph type="dt" sz="half" idx="10"/>
          </p:nvPr>
        </p:nvSpPr>
        <p:spPr bwMode="auto"/>
        <p:txBody>
          <a:bodyPr/>
          <a:lstStyle/>
          <a:p>
            <a:pPr>
              <a:defRPr/>
            </a:pPr>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4946474-D5CE-43CE-BF89-03B01CD73450}"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6" name="Title 5"/>
          <p:cNvSpPr>
            <a:spLocks noGrp="1"/>
          </p:cNvSpPr>
          <p:nvPr>
            <p:ph type="title"/>
          </p:nvPr>
        </p:nvSpPr>
        <p:spPr bwMode="auto"/>
        <p:txBody>
          <a:bodyPr/>
          <a:lstStyle/>
          <a:p>
            <a:pPr>
              <a:defRPr/>
            </a:pPr>
            <a:r>
              <a:rPr lang="en-US"/>
              <a:t>Click to edit Master title style</a:t>
            </a:r>
          </a:p>
        </p:txBody>
      </p:sp>
      <p:sp>
        <p:nvSpPr>
          <p:cNvPr id="3" name="Date Placeholder 2"/>
          <p:cNvSpPr>
            <a:spLocks noGrp="1"/>
          </p:cNvSpPr>
          <p:nvPr>
            <p:ph type="dt" sz="half" idx="10"/>
          </p:nvPr>
        </p:nvSpPr>
        <p:spPr bwMode="auto"/>
        <p:txBody>
          <a:bodyPr/>
          <a:lstStyle/>
          <a:p>
            <a:pPr>
              <a:defRPr/>
            </a:pPr>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4946474-D5CE-43CE-BF89-03B01CD73450}"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4946474-D5CE-43CE-BF89-03B01CD73450}"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41248" y="457200"/>
            <a:ext cx="3200400" cy="1600197"/>
          </a:xfrm>
        </p:spPr>
        <p:txBody>
          <a:bodyPr anchor="b">
            <a:normAutofit/>
          </a:bodyPr>
          <a:lstStyle>
            <a:lvl1pPr>
              <a:defRPr sz="3200" b="0"/>
            </a:lvl1pPr>
          </a:lstStyle>
          <a:p>
            <a:pPr>
              <a:defRPr/>
            </a:pPr>
            <a:r>
              <a:rPr lang="en-US"/>
              <a:t>Click to edit Master title style</a:t>
            </a:r>
          </a:p>
        </p:txBody>
      </p:sp>
      <p:sp>
        <p:nvSpPr>
          <p:cNvPr id="3" name="Content Placeholder 2"/>
          <p:cNvSpPr>
            <a:spLocks noGrp="1"/>
          </p:cNvSpPr>
          <p:nvPr>
            <p:ph idx="1"/>
          </p:nvPr>
        </p:nvSpPr>
        <p:spPr bwMode="auto">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Text Placeholder 3"/>
          <p:cNvSpPr>
            <a:spLocks noGrp="1"/>
          </p:cNvSpPr>
          <p:nvPr>
            <p:ph type="body" sz="half" idx="2"/>
          </p:nvPr>
        </p:nvSpPr>
        <p:spPr bwMode="auto">
          <a:xfrm>
            <a:off x="841248" y="2099734"/>
            <a:ext cx="3200400" cy="3810001"/>
          </a:xfrm>
        </p:spPr>
        <p:txBody>
          <a:bodyPr>
            <a:normAutofit/>
          </a:bodyPr>
          <a:lstStyle>
            <a:lvl1pPr marL="0" indent="0">
              <a:lnSpc>
                <a:spcPct val="113999"/>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4946474-D5CE-43CE-BF89-03B01CD73450}"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8" name="Rectangle 7"/>
          <p:cNvSpPr/>
          <p:nvPr/>
        </p:nvSpPr>
        <p:spPr bwMode="auto">
          <a:xfrm>
            <a:off x="0" y="5105400"/>
            <a:ext cx="11292840" cy="17525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auto">
          <a:xfrm>
            <a:off x="914400" y="5257800"/>
            <a:ext cx="9982200" cy="914400"/>
          </a:xfrm>
        </p:spPr>
        <p:txBody>
          <a:bodyPr anchor="b">
            <a:normAutofit/>
          </a:bodyPr>
          <a:lstStyle>
            <a:lvl1pPr>
              <a:defRPr sz="2800" b="0">
                <a:solidFill>
                  <a:schemeClr val="bg1"/>
                </a:solidFill>
              </a:defRPr>
            </a:lvl1pPr>
          </a:lstStyle>
          <a:p>
            <a:pPr>
              <a:defRPr/>
            </a:pPr>
            <a:r>
              <a:rPr lang="en-US"/>
              <a:t>Click to edit Master title style</a:t>
            </a:r>
          </a:p>
        </p:txBody>
      </p:sp>
      <p:sp>
        <p:nvSpPr>
          <p:cNvPr id="3" name="Picture Placeholder 2"/>
          <p:cNvSpPr>
            <a:spLocks noGrp="1" noChangeAspect="1"/>
          </p:cNvSpPr>
          <p:nvPr>
            <p:ph type="pic" idx="1"/>
          </p:nvPr>
        </p:nvSpPr>
        <p:spPr bwMode="auto">
          <a:xfrm>
            <a:off x="0" y="0"/>
            <a:ext cx="11292840" cy="5128923"/>
          </a:xfrm>
          <a:prstGeom prst="rect">
            <a:avLst/>
          </a:prstGeo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p>
        </p:txBody>
      </p:sp>
      <p:sp>
        <p:nvSpPr>
          <p:cNvPr id="4" name="Text Placeholder 3"/>
          <p:cNvSpPr>
            <a:spLocks noGrp="1"/>
          </p:cNvSpPr>
          <p:nvPr>
            <p:ph type="body" sz="half" idx="2"/>
          </p:nvPr>
        </p:nvSpPr>
        <p:spPr bwMode="auto">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4946474-D5CE-43CE-BF89-03B01CD73450}"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jp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7" name="Rectangle 6"/>
          <p:cNvSpPr/>
          <p:nvPr/>
        </p:nvSpPr>
        <p:spPr bwMode="auto">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bwMode="auto">
          <a:xfrm>
            <a:off x="1261872" y="365760"/>
            <a:ext cx="9692640" cy="1325562"/>
          </a:xfrm>
          <a:prstGeom prst="rect">
            <a:avLst/>
          </a:prstGeom>
        </p:spPr>
        <p:txBody>
          <a:bodyPr vert="horz" lIns="91440" tIns="45720" rIns="91440" bIns="45720" rtlCol="0" anchor="b">
            <a:normAutofit/>
          </a:bodyPr>
          <a:lstStyle/>
          <a:p>
            <a:pPr>
              <a:defRPr/>
            </a:pPr>
            <a:r>
              <a:rPr lang="en-US"/>
              <a:t>Click to edit Master title style</a:t>
            </a:r>
          </a:p>
        </p:txBody>
      </p:sp>
      <p:sp>
        <p:nvSpPr>
          <p:cNvPr id="3" name="Text Placeholder 2"/>
          <p:cNvSpPr>
            <a:spLocks noGrp="1"/>
          </p:cNvSpPr>
          <p:nvPr>
            <p:ph type="body" idx="1"/>
          </p:nvPr>
        </p:nvSpPr>
        <p:spPr bwMode="auto">
          <a:xfrm>
            <a:off x="1261872" y="1828800"/>
            <a:ext cx="8595360" cy="4351337"/>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2"/>
          </p:nvPr>
        </p:nvSpPr>
        <p:spPr bwMode="auto">
          <a:xfrm rot="16199999">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a:defRPr/>
            </a:pPr>
            <a:endParaRPr lang="en-US"/>
          </a:p>
        </p:txBody>
      </p:sp>
      <p:sp>
        <p:nvSpPr>
          <p:cNvPr id="5" name="Footer Placeholder 4"/>
          <p:cNvSpPr>
            <a:spLocks noGrp="1"/>
          </p:cNvSpPr>
          <p:nvPr>
            <p:ph type="ftr" sz="quarter" idx="3"/>
          </p:nvPr>
        </p:nvSpPr>
        <p:spPr bwMode="auto">
          <a:xfrm rot="16199999">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a:defRPr/>
            </a:pPr>
            <a:endParaRPr lang="en-US"/>
          </a:p>
        </p:txBody>
      </p:sp>
      <p:sp>
        <p:nvSpPr>
          <p:cNvPr id="6" name="Slide Number Placeholder 5"/>
          <p:cNvSpPr>
            <a:spLocks noGrp="1"/>
          </p:cNvSpPr>
          <p:nvPr>
            <p:ph type="sldNum" sz="quarter" idx="4"/>
          </p:nvPr>
        </p:nvSpPr>
        <p:spPr bwMode="auto">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pPr>
              <a:defRPr/>
            </a:pPr>
            <a:fld id="{04946474-D5CE-43CE-BF89-03B01CD7345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a:lnSpc>
          <a:spcPct val="90000"/>
        </a:lnSpc>
        <a:spcBef>
          <a:spcPts val="0"/>
        </a:spcBef>
        <a:buNone/>
        <a:defRPr sz="4400" spc="-50">
          <a:solidFill>
            <a:schemeClr val="tx1"/>
          </a:solidFill>
          <a:latin typeface="+mj-lt"/>
          <a:ea typeface="+mj-ea"/>
          <a:cs typeface="+mj-cs"/>
        </a:defRPr>
      </a:lvl1pPr>
    </p:titleStyle>
    <p:bodyStyle>
      <a:lvl1pPr marL="182880" indent="-182880" algn="l" defTabSz="914400">
        <a:lnSpc>
          <a:spcPct val="95000"/>
        </a:lnSpc>
        <a:spcBef>
          <a:spcPts val="1400"/>
        </a:spcBef>
        <a:spcAft>
          <a:spcPts val="200"/>
        </a:spcAft>
        <a:buClr>
          <a:schemeClr val="accent1"/>
        </a:buClr>
        <a:buSzPct val="80000"/>
        <a:buFont typeface="Arial"/>
        <a:buChar char="•"/>
        <a:defRPr sz="1800" spc="10">
          <a:solidFill>
            <a:schemeClr val="tx1"/>
          </a:solidFill>
          <a:latin typeface="+mn-lt"/>
          <a:ea typeface="+mn-ea"/>
          <a:cs typeface="+mn-cs"/>
        </a:defRPr>
      </a:lvl1pPr>
      <a:lvl2pPr marL="457200" indent="-182880" algn="l" defTabSz="914400">
        <a:lnSpc>
          <a:spcPct val="90000"/>
        </a:lnSpc>
        <a:spcBef>
          <a:spcPts val="300"/>
        </a:spcBef>
        <a:spcAft>
          <a:spcPts val="300"/>
        </a:spcAft>
        <a:buClr>
          <a:schemeClr val="accent1"/>
        </a:buClr>
        <a:buFont typeface="Wingdings 2"/>
        <a:buChar char=""/>
        <a:defRPr sz="1600">
          <a:solidFill>
            <a:schemeClr val="tx1">
              <a:lumMod val="85000"/>
              <a:lumOff val="15000"/>
            </a:schemeClr>
          </a:solidFill>
          <a:latin typeface="+mn-lt"/>
          <a:ea typeface="+mn-ea"/>
          <a:cs typeface="+mn-cs"/>
        </a:defRPr>
      </a:lvl2pPr>
      <a:lvl3pPr marL="731520" indent="-182880" algn="l" defTabSz="914400">
        <a:lnSpc>
          <a:spcPct val="90000"/>
        </a:lnSpc>
        <a:spcBef>
          <a:spcPts val="300"/>
        </a:spcBef>
        <a:spcAft>
          <a:spcPts val="300"/>
        </a:spcAft>
        <a:buClr>
          <a:schemeClr val="accent1"/>
        </a:buClr>
        <a:buFont typeface="Wingdings 2"/>
        <a:buChar char=""/>
        <a:defRPr sz="1400">
          <a:solidFill>
            <a:schemeClr val="tx1">
              <a:lumMod val="85000"/>
              <a:lumOff val="15000"/>
            </a:schemeClr>
          </a:solidFill>
          <a:latin typeface="+mn-lt"/>
          <a:ea typeface="+mn-ea"/>
          <a:cs typeface="+mn-cs"/>
        </a:defRPr>
      </a:lvl3pPr>
      <a:lvl4pPr marL="1005840" indent="-182880" algn="l" defTabSz="914400">
        <a:lnSpc>
          <a:spcPct val="90000"/>
        </a:lnSpc>
        <a:spcBef>
          <a:spcPts val="300"/>
        </a:spcBef>
        <a:spcAft>
          <a:spcPts val="300"/>
        </a:spcAft>
        <a:buClr>
          <a:schemeClr val="accent1"/>
        </a:buClr>
        <a:buFont typeface="Wingdings 2"/>
        <a:buChar char=""/>
        <a:defRPr sz="1400">
          <a:solidFill>
            <a:schemeClr val="tx1">
              <a:lumMod val="85000"/>
              <a:lumOff val="15000"/>
            </a:schemeClr>
          </a:solidFill>
          <a:latin typeface="+mn-lt"/>
          <a:ea typeface="+mn-ea"/>
          <a:cs typeface="+mn-cs"/>
        </a:defRPr>
      </a:lvl4pPr>
      <a:lvl5pPr marL="1280160" indent="-182880" algn="l" defTabSz="914400">
        <a:lnSpc>
          <a:spcPct val="90000"/>
        </a:lnSpc>
        <a:spcBef>
          <a:spcPts val="300"/>
        </a:spcBef>
        <a:spcAft>
          <a:spcPts val="300"/>
        </a:spcAft>
        <a:buClr>
          <a:schemeClr val="accent1"/>
        </a:buClr>
        <a:buFont typeface="Wingdings 2"/>
        <a:buChar char=""/>
        <a:defRPr sz="1400">
          <a:solidFill>
            <a:schemeClr val="tx1">
              <a:lumMod val="85000"/>
              <a:lumOff val="15000"/>
            </a:schemeClr>
          </a:solidFill>
          <a:latin typeface="+mn-lt"/>
          <a:ea typeface="+mn-ea"/>
          <a:cs typeface="+mn-cs"/>
        </a:defRPr>
      </a:lvl5pPr>
      <a:lvl6pPr marL="1600000" indent="-228600" algn="l" defTabSz="914400">
        <a:lnSpc>
          <a:spcPct val="90000"/>
        </a:lnSpc>
        <a:spcBef>
          <a:spcPts val="300"/>
        </a:spcBef>
        <a:spcAft>
          <a:spcPts val="300"/>
        </a:spcAft>
        <a:buClr>
          <a:schemeClr val="accent1"/>
        </a:buClr>
        <a:buFont typeface="Wingdings 2"/>
        <a:buChar char=""/>
        <a:defRPr sz="1400">
          <a:solidFill>
            <a:schemeClr val="tx1">
              <a:lumMod val="85000"/>
              <a:lumOff val="15000"/>
            </a:schemeClr>
          </a:solidFill>
          <a:latin typeface="+mn-lt"/>
          <a:ea typeface="+mn-ea"/>
          <a:cs typeface="+mn-cs"/>
        </a:defRPr>
      </a:lvl6pPr>
      <a:lvl7pPr marL="1900000" indent="-228600" algn="l" defTabSz="914400">
        <a:lnSpc>
          <a:spcPct val="90000"/>
        </a:lnSpc>
        <a:spcBef>
          <a:spcPts val="300"/>
        </a:spcBef>
        <a:spcAft>
          <a:spcPts val="300"/>
        </a:spcAft>
        <a:buClr>
          <a:schemeClr val="accent1"/>
        </a:buClr>
        <a:buFont typeface="Wingdings 2"/>
        <a:buChar char=""/>
        <a:defRPr sz="1400">
          <a:solidFill>
            <a:schemeClr val="tx1">
              <a:lumMod val="85000"/>
              <a:lumOff val="15000"/>
            </a:schemeClr>
          </a:solidFill>
          <a:latin typeface="+mn-lt"/>
          <a:ea typeface="+mn-ea"/>
          <a:cs typeface="+mn-cs"/>
        </a:defRPr>
      </a:lvl7pPr>
      <a:lvl8pPr marL="2200000" indent="-228600" algn="l" defTabSz="914400">
        <a:lnSpc>
          <a:spcPct val="90000"/>
        </a:lnSpc>
        <a:spcBef>
          <a:spcPts val="300"/>
        </a:spcBef>
        <a:spcAft>
          <a:spcPts val="300"/>
        </a:spcAft>
        <a:buClr>
          <a:schemeClr val="accent1"/>
        </a:buClr>
        <a:buFont typeface="Wingdings 2"/>
        <a:buChar char=""/>
        <a:defRPr sz="1400">
          <a:solidFill>
            <a:schemeClr val="tx1">
              <a:lumMod val="85000"/>
              <a:lumOff val="15000"/>
            </a:schemeClr>
          </a:solidFill>
          <a:latin typeface="+mn-lt"/>
          <a:ea typeface="+mn-ea"/>
          <a:cs typeface="+mn-cs"/>
        </a:defRPr>
      </a:lvl8pPr>
      <a:lvl9pPr marL="2500000" indent="-228600" algn="l" defTabSz="914400">
        <a:lnSpc>
          <a:spcPct val="90000"/>
        </a:lnSpc>
        <a:spcBef>
          <a:spcPts val="300"/>
        </a:spcBef>
        <a:spcAft>
          <a:spcPts val="300"/>
        </a:spcAft>
        <a:buClr>
          <a:schemeClr val="accent1"/>
        </a:buClr>
        <a:buFont typeface="Wingdings 2"/>
        <a:buChar char=""/>
        <a:defRPr sz="1400">
          <a:solidFill>
            <a:schemeClr val="tx1">
              <a:lumMod val="85000"/>
              <a:lumOff val="15000"/>
            </a:schemeClr>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bwMode="auto">
        <a:xfrm>
          <a:off x="0" y="0"/>
          <a:ext cx="0" cy="0"/>
          <a:chOff x="0" y="0"/>
          <a:chExt cx="0" cy="0"/>
        </a:xfrm>
      </p:grpSpPr>
      <p:pic>
        <p:nvPicPr>
          <p:cNvPr id="51" name="Google Shape;51;p13"/>
          <p:cNvPicPr/>
          <p:nvPr/>
        </p:nvPicPr>
        <p:blipFill>
          <a:blip r:embed="rId11">
            <a:alphaModFix/>
          </a:blip>
          <a:stretch/>
        </p:blipFill>
        <p:spPr bwMode="auto">
          <a:xfrm>
            <a:off x="0" y="0"/>
            <a:ext cx="12192000" cy="6858000"/>
          </a:xfrm>
          <a:prstGeom prst="rect">
            <a:avLst/>
          </a:prstGeom>
          <a:noFill/>
          <a:ln>
            <a:noFill/>
          </a:ln>
        </p:spPr>
      </p:pic>
      <p:sp>
        <p:nvSpPr>
          <p:cNvPr id="52" name="Google Shape;52;p13"/>
          <p:cNvSpPr txBox="1">
            <a:spLocks noGrp="1"/>
          </p:cNvSpPr>
          <p:nvPr>
            <p:ph type="title"/>
          </p:nvPr>
        </p:nvSpPr>
        <p:spPr bwMode="auto">
          <a:xfrm>
            <a:off x="609600" y="274637"/>
            <a:ext cx="10972800" cy="1143200"/>
          </a:xfrm>
          <a:prstGeom prst="rect">
            <a:avLst/>
          </a:prstGeom>
          <a:noFill/>
          <a:ln>
            <a:noFill/>
          </a:ln>
        </p:spPr>
        <p:txBody>
          <a:bodyPr spcFirstLastPara="1" wrap="square" lIns="68575" tIns="34275" rIns="68575" bIns="34275" anchor="ctr" anchorCtr="0">
            <a:noAutofit/>
          </a:bodyPr>
          <a:lstStyle>
            <a:lvl1pPr marR="0" lvl="0" algn="ctr">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pPr>
              <a:defRPr/>
            </a:pPr>
            <a:endParaRPr/>
          </a:p>
        </p:txBody>
      </p:sp>
      <p:sp>
        <p:nvSpPr>
          <p:cNvPr id="53" name="Google Shape;53;p13"/>
          <p:cNvSpPr txBox="1">
            <a:spLocks noGrp="1"/>
          </p:cNvSpPr>
          <p:nvPr>
            <p:ph type="body" idx="1"/>
          </p:nvPr>
        </p:nvSpPr>
        <p:spPr bwMode="auto">
          <a:xfrm>
            <a:off x="609600" y="1600201"/>
            <a:ext cx="10972800" cy="4301600"/>
          </a:xfrm>
          <a:prstGeom prst="rect">
            <a:avLst/>
          </a:prstGeom>
          <a:noFill/>
          <a:ln>
            <a:noFill/>
          </a:ln>
        </p:spPr>
        <p:txBody>
          <a:bodyPr spcFirstLastPara="1" wrap="square" lIns="68575" tIns="34275" rIns="68575" bIns="34275" anchor="t" anchorCtr="0">
            <a:noAutofit/>
          </a:bodyPr>
          <a:lstStyle>
            <a:lvl1pPr marL="457200" marR="0" lvl="0" indent="-381000" algn="l">
              <a:spcBef>
                <a:spcPts val="500"/>
              </a:spcBef>
              <a:spcAft>
                <a:spcPts val="0"/>
              </a:spcAft>
              <a:buClr>
                <a:schemeClr val="dk1"/>
              </a:buClr>
              <a:buSzPts val="2400"/>
              <a:buFont typeface="Arial"/>
              <a:buChar char="•"/>
              <a:defRPr sz="2400" b="0" i="0" u="none" strike="noStrike" cap="none">
                <a:solidFill>
                  <a:schemeClr val="dk1"/>
                </a:solidFill>
                <a:latin typeface="Georgia"/>
                <a:ea typeface="Georgia"/>
                <a:cs typeface="Georgia"/>
              </a:defRPr>
            </a:lvl1pPr>
            <a:lvl2pPr marL="914400" marR="0" lvl="1" indent="-361950" algn="l">
              <a:spcBef>
                <a:spcPts val="400"/>
              </a:spcBef>
              <a:spcAft>
                <a:spcPts val="0"/>
              </a:spcAft>
              <a:buClr>
                <a:schemeClr val="dk1"/>
              </a:buClr>
              <a:buSzPts val="2100"/>
              <a:buFont typeface="Arial"/>
              <a:buChar char="–"/>
              <a:defRPr sz="2100" b="0" i="0" u="none" strike="noStrike" cap="none">
                <a:solidFill>
                  <a:schemeClr val="dk1"/>
                </a:solidFill>
                <a:latin typeface="Georgia"/>
                <a:ea typeface="Georgia"/>
                <a:cs typeface="Georgia"/>
              </a:defRPr>
            </a:lvl2pPr>
            <a:lvl3pPr marL="1371600" marR="0" lvl="2" indent="-342900" algn="l">
              <a:spcBef>
                <a:spcPts val="400"/>
              </a:spcBef>
              <a:spcAft>
                <a:spcPts val="0"/>
              </a:spcAft>
              <a:buClr>
                <a:schemeClr val="dk1"/>
              </a:buClr>
              <a:buSzPts val="1800"/>
              <a:buFont typeface="Arial"/>
              <a:buChar char="•"/>
              <a:defRPr sz="1800" b="0" i="0" u="none" strike="noStrike" cap="none">
                <a:solidFill>
                  <a:schemeClr val="dk1"/>
                </a:solidFill>
                <a:latin typeface="Georgia"/>
                <a:ea typeface="Georgia"/>
                <a:cs typeface="Georgia"/>
              </a:defRPr>
            </a:lvl3pPr>
            <a:lvl4pPr marL="1828800" marR="0" lvl="3" indent="-323850" algn="l">
              <a:spcBef>
                <a:spcPts val="300"/>
              </a:spcBef>
              <a:spcAft>
                <a:spcPts val="0"/>
              </a:spcAft>
              <a:buClr>
                <a:schemeClr val="dk1"/>
              </a:buClr>
              <a:buSzPts val="1500"/>
              <a:buFont typeface="Arial"/>
              <a:buChar char="–"/>
              <a:defRPr sz="1500" b="0" i="0" u="none" strike="noStrike" cap="none">
                <a:solidFill>
                  <a:schemeClr val="dk1"/>
                </a:solidFill>
                <a:latin typeface="Georgia"/>
                <a:ea typeface="Georgia"/>
                <a:cs typeface="Georgia"/>
              </a:defRPr>
            </a:lvl4pPr>
            <a:lvl5pPr marL="2286000" marR="0" lvl="4" indent="-323850" algn="l">
              <a:spcBef>
                <a:spcPts val="300"/>
              </a:spcBef>
              <a:spcAft>
                <a:spcPts val="0"/>
              </a:spcAft>
              <a:buClr>
                <a:schemeClr val="dk1"/>
              </a:buClr>
              <a:buSzPts val="1500"/>
              <a:buFont typeface="Arial"/>
              <a:buChar char="»"/>
              <a:defRPr sz="1500" b="0" i="0" u="none" strike="noStrike" cap="none">
                <a:solidFill>
                  <a:schemeClr val="dk1"/>
                </a:solidFill>
                <a:latin typeface="Georgia"/>
                <a:ea typeface="Georgia"/>
                <a:cs typeface="Georgia"/>
              </a:defRPr>
            </a:lvl5pPr>
            <a:lvl6pPr marL="2743200" marR="0" lvl="5" indent="-323850" algn="l">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defRPr>
            </a:lvl6pPr>
            <a:lvl7pPr marL="3200400" marR="0" lvl="6" indent="-323850" algn="l">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defRPr>
            </a:lvl7pPr>
            <a:lvl8pPr marL="3657600" marR="0" lvl="7" indent="-323850" algn="l">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defRPr>
            </a:lvl8pPr>
            <a:lvl9pPr marL="4114800" marR="0" lvl="8" indent="-323850" algn="l">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defRPr>
            </a:lvl9pPr>
          </a:lstStyle>
          <a:p>
            <a:pPr>
              <a:defRPr/>
            </a:pPr>
            <a:endParaRPr/>
          </a:p>
        </p:txBody>
      </p:sp>
      <p:sp>
        <p:nvSpPr>
          <p:cNvPr id="54" name="Google Shape;54;p13"/>
          <p:cNvSpPr txBox="1">
            <a:spLocks noGrp="1"/>
          </p:cNvSpPr>
          <p:nvPr>
            <p:ph type="dt" idx="10"/>
          </p:nvPr>
        </p:nvSpPr>
        <p:spPr bwMode="auto">
          <a:xfrm>
            <a:off x="609600" y="6569880"/>
            <a:ext cx="2844800" cy="225200"/>
          </a:xfrm>
          <a:prstGeom prst="rect">
            <a:avLst/>
          </a:prstGeom>
          <a:noFill/>
          <a:ln>
            <a:noFill/>
          </a:ln>
        </p:spPr>
        <p:txBody>
          <a:bodyPr spcFirstLastPara="1" wrap="square" lIns="68575" tIns="34275" rIns="68575" bIns="34275" anchor="ctr" anchorCtr="0">
            <a:noAutofit/>
          </a:bodyPr>
          <a:lstStyle>
            <a:lvl1pPr marR="0" lvl="0" algn="l">
              <a:spcBef>
                <a:spcPts val="0"/>
              </a:spcBef>
              <a:spcAft>
                <a:spcPts val="0"/>
              </a:spcAft>
              <a:buSzPts val="1100"/>
              <a:buNone/>
              <a:defRPr sz="1200" b="0" i="0" u="none" strike="noStrike" cap="none">
                <a:solidFill>
                  <a:srgbClr val="8D8C8C"/>
                </a:solidFill>
                <a:latin typeface="Arial"/>
                <a:ea typeface="Arial"/>
                <a:cs typeface="Arial"/>
              </a:defRPr>
            </a:lvl1pPr>
            <a:lvl2pPr marR="0" lvl="1" algn="l">
              <a:spcBef>
                <a:spcPts val="0"/>
              </a:spcBef>
              <a:spcAft>
                <a:spcPts val="0"/>
              </a:spcAft>
              <a:buSzPts val="1100"/>
              <a:buNone/>
              <a:defRPr sz="1850" b="0" i="0" u="none" strike="noStrike" cap="none">
                <a:solidFill>
                  <a:schemeClr val="dk1"/>
                </a:solidFill>
                <a:latin typeface="Arial"/>
                <a:ea typeface="Arial"/>
                <a:cs typeface="Arial"/>
              </a:defRPr>
            </a:lvl2pPr>
            <a:lvl3pPr marR="0" lvl="2" algn="l">
              <a:spcBef>
                <a:spcPts val="0"/>
              </a:spcBef>
              <a:spcAft>
                <a:spcPts val="0"/>
              </a:spcAft>
              <a:buSzPts val="1100"/>
              <a:buNone/>
              <a:defRPr sz="1850" b="0" i="0" u="none" strike="noStrike" cap="none">
                <a:solidFill>
                  <a:schemeClr val="dk1"/>
                </a:solidFill>
                <a:latin typeface="Arial"/>
                <a:ea typeface="Arial"/>
                <a:cs typeface="Arial"/>
              </a:defRPr>
            </a:lvl3pPr>
            <a:lvl4pPr marR="0" lvl="3" algn="l">
              <a:spcBef>
                <a:spcPts val="0"/>
              </a:spcBef>
              <a:spcAft>
                <a:spcPts val="0"/>
              </a:spcAft>
              <a:buSzPts val="1100"/>
              <a:buNone/>
              <a:defRPr sz="1850" b="0" i="0" u="none" strike="noStrike" cap="none">
                <a:solidFill>
                  <a:schemeClr val="dk1"/>
                </a:solidFill>
                <a:latin typeface="Arial"/>
                <a:ea typeface="Arial"/>
                <a:cs typeface="Arial"/>
              </a:defRPr>
            </a:lvl4pPr>
            <a:lvl5pPr marR="0" lvl="4" algn="l">
              <a:spcBef>
                <a:spcPts val="0"/>
              </a:spcBef>
              <a:spcAft>
                <a:spcPts val="0"/>
              </a:spcAft>
              <a:buSzPts val="1100"/>
              <a:buNone/>
              <a:defRPr sz="1850" b="0" i="0" u="none" strike="noStrike" cap="none">
                <a:solidFill>
                  <a:schemeClr val="dk1"/>
                </a:solidFill>
                <a:latin typeface="Arial"/>
                <a:ea typeface="Arial"/>
                <a:cs typeface="Arial"/>
              </a:defRPr>
            </a:lvl5pPr>
            <a:lvl6pPr marR="0" lvl="5" algn="l">
              <a:spcBef>
                <a:spcPts val="0"/>
              </a:spcBef>
              <a:spcAft>
                <a:spcPts val="0"/>
              </a:spcAft>
              <a:buSzPts val="1100"/>
              <a:buNone/>
              <a:defRPr sz="1850" b="0" i="0" u="none" strike="noStrike" cap="none">
                <a:solidFill>
                  <a:schemeClr val="dk1"/>
                </a:solidFill>
                <a:latin typeface="Arial"/>
                <a:ea typeface="Arial"/>
                <a:cs typeface="Arial"/>
              </a:defRPr>
            </a:lvl6pPr>
            <a:lvl7pPr marR="0" lvl="6" algn="l">
              <a:spcBef>
                <a:spcPts val="0"/>
              </a:spcBef>
              <a:spcAft>
                <a:spcPts val="0"/>
              </a:spcAft>
              <a:buSzPts val="1100"/>
              <a:buNone/>
              <a:defRPr sz="1850" b="0" i="0" u="none" strike="noStrike" cap="none">
                <a:solidFill>
                  <a:schemeClr val="dk1"/>
                </a:solidFill>
                <a:latin typeface="Arial"/>
                <a:ea typeface="Arial"/>
                <a:cs typeface="Arial"/>
              </a:defRPr>
            </a:lvl7pPr>
            <a:lvl8pPr marR="0" lvl="7" algn="l">
              <a:spcBef>
                <a:spcPts val="0"/>
              </a:spcBef>
              <a:spcAft>
                <a:spcPts val="0"/>
              </a:spcAft>
              <a:buSzPts val="1100"/>
              <a:buNone/>
              <a:defRPr sz="1850" b="0" i="0" u="none" strike="noStrike" cap="none">
                <a:solidFill>
                  <a:schemeClr val="dk1"/>
                </a:solidFill>
                <a:latin typeface="Arial"/>
                <a:ea typeface="Arial"/>
                <a:cs typeface="Arial"/>
              </a:defRPr>
            </a:lvl8pPr>
            <a:lvl9pPr marR="0" lvl="8" algn="l">
              <a:spcBef>
                <a:spcPts val="0"/>
              </a:spcBef>
              <a:spcAft>
                <a:spcPts val="0"/>
              </a:spcAft>
              <a:buSzPts val="1100"/>
              <a:buNone/>
              <a:defRPr sz="1850" b="0" i="0" u="none" strike="noStrike" cap="none">
                <a:solidFill>
                  <a:schemeClr val="dk1"/>
                </a:solidFill>
                <a:latin typeface="Arial"/>
                <a:ea typeface="Arial"/>
                <a:cs typeface="Arial"/>
              </a:defRPr>
            </a:lvl9pPr>
          </a:lstStyle>
          <a:p>
            <a:pPr>
              <a:defRPr/>
            </a:pPr>
            <a:endParaRPr/>
          </a:p>
        </p:txBody>
      </p:sp>
      <p:sp>
        <p:nvSpPr>
          <p:cNvPr id="55" name="Google Shape;55;p13"/>
          <p:cNvSpPr txBox="1">
            <a:spLocks noGrp="1"/>
          </p:cNvSpPr>
          <p:nvPr>
            <p:ph type="ftr" idx="11"/>
          </p:nvPr>
        </p:nvSpPr>
        <p:spPr bwMode="auto">
          <a:xfrm>
            <a:off x="4165600" y="6569880"/>
            <a:ext cx="3860800" cy="225200"/>
          </a:xfrm>
          <a:prstGeom prst="rect">
            <a:avLst/>
          </a:prstGeom>
          <a:noFill/>
          <a:ln>
            <a:noFill/>
          </a:ln>
        </p:spPr>
        <p:txBody>
          <a:bodyPr spcFirstLastPara="1" wrap="square" lIns="68575" tIns="34275" rIns="68575" bIns="34275" anchor="ctr" anchorCtr="0">
            <a:noAutofit/>
          </a:bodyPr>
          <a:lstStyle>
            <a:lvl1pPr marR="0" lvl="0" algn="ctr">
              <a:spcBef>
                <a:spcPts val="0"/>
              </a:spcBef>
              <a:spcAft>
                <a:spcPts val="0"/>
              </a:spcAft>
              <a:buSzPts val="1100"/>
              <a:buNone/>
              <a:defRPr sz="1200" b="0" i="0" u="none" strike="noStrike" cap="none">
                <a:solidFill>
                  <a:srgbClr val="8D8C8C"/>
                </a:solidFill>
                <a:latin typeface="Arial"/>
                <a:ea typeface="Arial"/>
                <a:cs typeface="Arial"/>
              </a:defRPr>
            </a:lvl1pPr>
            <a:lvl2pPr marR="0" lvl="1" algn="l">
              <a:spcBef>
                <a:spcPts val="0"/>
              </a:spcBef>
              <a:spcAft>
                <a:spcPts val="0"/>
              </a:spcAft>
              <a:buSzPts val="1100"/>
              <a:buNone/>
              <a:defRPr sz="1850" b="0" i="0" u="none" strike="noStrike" cap="none">
                <a:solidFill>
                  <a:schemeClr val="dk1"/>
                </a:solidFill>
                <a:latin typeface="Arial"/>
                <a:ea typeface="Arial"/>
                <a:cs typeface="Arial"/>
              </a:defRPr>
            </a:lvl2pPr>
            <a:lvl3pPr marR="0" lvl="2" algn="l">
              <a:spcBef>
                <a:spcPts val="0"/>
              </a:spcBef>
              <a:spcAft>
                <a:spcPts val="0"/>
              </a:spcAft>
              <a:buSzPts val="1100"/>
              <a:buNone/>
              <a:defRPr sz="1850" b="0" i="0" u="none" strike="noStrike" cap="none">
                <a:solidFill>
                  <a:schemeClr val="dk1"/>
                </a:solidFill>
                <a:latin typeface="Arial"/>
                <a:ea typeface="Arial"/>
                <a:cs typeface="Arial"/>
              </a:defRPr>
            </a:lvl3pPr>
            <a:lvl4pPr marR="0" lvl="3" algn="l">
              <a:spcBef>
                <a:spcPts val="0"/>
              </a:spcBef>
              <a:spcAft>
                <a:spcPts val="0"/>
              </a:spcAft>
              <a:buSzPts val="1100"/>
              <a:buNone/>
              <a:defRPr sz="1850" b="0" i="0" u="none" strike="noStrike" cap="none">
                <a:solidFill>
                  <a:schemeClr val="dk1"/>
                </a:solidFill>
                <a:latin typeface="Arial"/>
                <a:ea typeface="Arial"/>
                <a:cs typeface="Arial"/>
              </a:defRPr>
            </a:lvl4pPr>
            <a:lvl5pPr marR="0" lvl="4" algn="l">
              <a:spcBef>
                <a:spcPts val="0"/>
              </a:spcBef>
              <a:spcAft>
                <a:spcPts val="0"/>
              </a:spcAft>
              <a:buSzPts val="1100"/>
              <a:buNone/>
              <a:defRPr sz="1850" b="0" i="0" u="none" strike="noStrike" cap="none">
                <a:solidFill>
                  <a:schemeClr val="dk1"/>
                </a:solidFill>
                <a:latin typeface="Arial"/>
                <a:ea typeface="Arial"/>
                <a:cs typeface="Arial"/>
              </a:defRPr>
            </a:lvl5pPr>
            <a:lvl6pPr marR="0" lvl="5" algn="l">
              <a:spcBef>
                <a:spcPts val="0"/>
              </a:spcBef>
              <a:spcAft>
                <a:spcPts val="0"/>
              </a:spcAft>
              <a:buSzPts val="1100"/>
              <a:buNone/>
              <a:defRPr sz="1850" b="0" i="0" u="none" strike="noStrike" cap="none">
                <a:solidFill>
                  <a:schemeClr val="dk1"/>
                </a:solidFill>
                <a:latin typeface="Arial"/>
                <a:ea typeface="Arial"/>
                <a:cs typeface="Arial"/>
              </a:defRPr>
            </a:lvl6pPr>
            <a:lvl7pPr marR="0" lvl="6" algn="l">
              <a:spcBef>
                <a:spcPts val="0"/>
              </a:spcBef>
              <a:spcAft>
                <a:spcPts val="0"/>
              </a:spcAft>
              <a:buSzPts val="1100"/>
              <a:buNone/>
              <a:defRPr sz="1850" b="0" i="0" u="none" strike="noStrike" cap="none">
                <a:solidFill>
                  <a:schemeClr val="dk1"/>
                </a:solidFill>
                <a:latin typeface="Arial"/>
                <a:ea typeface="Arial"/>
                <a:cs typeface="Arial"/>
              </a:defRPr>
            </a:lvl7pPr>
            <a:lvl8pPr marR="0" lvl="7" algn="l">
              <a:spcBef>
                <a:spcPts val="0"/>
              </a:spcBef>
              <a:spcAft>
                <a:spcPts val="0"/>
              </a:spcAft>
              <a:buSzPts val="1100"/>
              <a:buNone/>
              <a:defRPr sz="1850" b="0" i="0" u="none" strike="noStrike" cap="none">
                <a:solidFill>
                  <a:schemeClr val="dk1"/>
                </a:solidFill>
                <a:latin typeface="Arial"/>
                <a:ea typeface="Arial"/>
                <a:cs typeface="Arial"/>
              </a:defRPr>
            </a:lvl8pPr>
            <a:lvl9pPr marR="0" lvl="8" algn="l">
              <a:spcBef>
                <a:spcPts val="0"/>
              </a:spcBef>
              <a:spcAft>
                <a:spcPts val="0"/>
              </a:spcAft>
              <a:buSzPts val="1100"/>
              <a:buNone/>
              <a:defRPr sz="1850" b="0" i="0" u="none" strike="noStrike" cap="none">
                <a:solidFill>
                  <a:schemeClr val="dk1"/>
                </a:solidFill>
                <a:latin typeface="Arial"/>
                <a:ea typeface="Arial"/>
                <a:cs typeface="Arial"/>
              </a:defRPr>
            </a:lvl9pPr>
          </a:lstStyle>
          <a:p>
            <a:pPr>
              <a:defRPr/>
            </a:pPr>
            <a:endParaRPr/>
          </a:p>
        </p:txBody>
      </p:sp>
      <p:sp>
        <p:nvSpPr>
          <p:cNvPr id="56" name="Google Shape;56;p13"/>
          <p:cNvSpPr txBox="1">
            <a:spLocks noGrp="1"/>
          </p:cNvSpPr>
          <p:nvPr>
            <p:ph type="sldNum" idx="12"/>
          </p:nvPr>
        </p:nvSpPr>
        <p:spPr bwMode="auto">
          <a:xfrm>
            <a:off x="8737600" y="6569880"/>
            <a:ext cx="2844800" cy="225200"/>
          </a:xfrm>
          <a:prstGeom prst="rect">
            <a:avLst/>
          </a:prstGeom>
          <a:noFill/>
          <a:ln>
            <a:noFill/>
          </a:ln>
        </p:spPr>
        <p:txBody>
          <a:bodyPr spcFirstLastPara="1" wrap="square" lIns="68575" tIns="34275" rIns="68575" bIns="34275" anchor="ctr" anchorCtr="0">
            <a:noAutofit/>
          </a:bodyPr>
          <a:lstStyle>
            <a:lvl1pPr marL="0" marR="0" lvl="0" indent="0" algn="r">
              <a:spcBef>
                <a:spcPts val="0"/>
              </a:spcBef>
              <a:buNone/>
              <a:defRPr sz="1200" b="0" i="0" u="none" strike="noStrike" cap="none">
                <a:solidFill>
                  <a:srgbClr val="8D8C8C"/>
                </a:solidFill>
                <a:latin typeface="Arial"/>
                <a:ea typeface="Arial"/>
                <a:cs typeface="Arial"/>
              </a:defRPr>
            </a:lvl1pPr>
            <a:lvl2pPr marL="0" marR="0" lvl="1" indent="0" algn="r">
              <a:spcBef>
                <a:spcPts val="0"/>
              </a:spcBef>
              <a:buNone/>
              <a:defRPr sz="1200" b="0" i="0" u="none" strike="noStrike" cap="none">
                <a:solidFill>
                  <a:srgbClr val="8D8C8C"/>
                </a:solidFill>
                <a:latin typeface="Arial"/>
                <a:ea typeface="Arial"/>
                <a:cs typeface="Arial"/>
              </a:defRPr>
            </a:lvl2pPr>
            <a:lvl3pPr marL="0" marR="0" lvl="2" indent="0" algn="r">
              <a:spcBef>
                <a:spcPts val="0"/>
              </a:spcBef>
              <a:buNone/>
              <a:defRPr sz="1200" b="0" i="0" u="none" strike="noStrike" cap="none">
                <a:solidFill>
                  <a:srgbClr val="8D8C8C"/>
                </a:solidFill>
                <a:latin typeface="Arial"/>
                <a:ea typeface="Arial"/>
                <a:cs typeface="Arial"/>
              </a:defRPr>
            </a:lvl3pPr>
            <a:lvl4pPr marL="0" marR="0" lvl="3" indent="0" algn="r">
              <a:spcBef>
                <a:spcPts val="0"/>
              </a:spcBef>
              <a:buNone/>
              <a:defRPr sz="1200" b="0" i="0" u="none" strike="noStrike" cap="none">
                <a:solidFill>
                  <a:srgbClr val="8D8C8C"/>
                </a:solidFill>
                <a:latin typeface="Arial"/>
                <a:ea typeface="Arial"/>
                <a:cs typeface="Arial"/>
              </a:defRPr>
            </a:lvl4pPr>
            <a:lvl5pPr marL="0" marR="0" lvl="4" indent="0" algn="r">
              <a:spcBef>
                <a:spcPts val="0"/>
              </a:spcBef>
              <a:buNone/>
              <a:defRPr sz="1200" b="0" i="0" u="none" strike="noStrike" cap="none">
                <a:solidFill>
                  <a:srgbClr val="8D8C8C"/>
                </a:solidFill>
                <a:latin typeface="Arial"/>
                <a:ea typeface="Arial"/>
                <a:cs typeface="Arial"/>
              </a:defRPr>
            </a:lvl5pPr>
            <a:lvl6pPr marL="0" marR="0" lvl="5" indent="0" algn="r">
              <a:spcBef>
                <a:spcPts val="0"/>
              </a:spcBef>
              <a:buNone/>
              <a:defRPr sz="1200" b="0" i="0" u="none" strike="noStrike" cap="none">
                <a:solidFill>
                  <a:srgbClr val="8D8C8C"/>
                </a:solidFill>
                <a:latin typeface="Arial"/>
                <a:ea typeface="Arial"/>
                <a:cs typeface="Arial"/>
              </a:defRPr>
            </a:lvl6pPr>
            <a:lvl7pPr marL="0" marR="0" lvl="6" indent="0" algn="r">
              <a:spcBef>
                <a:spcPts val="0"/>
              </a:spcBef>
              <a:buNone/>
              <a:defRPr sz="1200" b="0" i="0" u="none" strike="noStrike" cap="none">
                <a:solidFill>
                  <a:srgbClr val="8D8C8C"/>
                </a:solidFill>
                <a:latin typeface="Arial"/>
                <a:ea typeface="Arial"/>
                <a:cs typeface="Arial"/>
              </a:defRPr>
            </a:lvl7pPr>
            <a:lvl8pPr marL="0" marR="0" lvl="7" indent="0" algn="r">
              <a:spcBef>
                <a:spcPts val="0"/>
              </a:spcBef>
              <a:buNone/>
              <a:defRPr sz="1200" b="0" i="0" u="none" strike="noStrike" cap="none">
                <a:solidFill>
                  <a:srgbClr val="8D8C8C"/>
                </a:solidFill>
                <a:latin typeface="Arial"/>
                <a:ea typeface="Arial"/>
                <a:cs typeface="Arial"/>
              </a:defRPr>
            </a:lvl8pPr>
            <a:lvl9pPr marL="0" marR="0" lvl="8" indent="0" algn="r">
              <a:spcBef>
                <a:spcPts val="0"/>
              </a:spcBef>
              <a:buNone/>
              <a:defRPr sz="1200" b="0" i="0" u="none" strike="noStrike" cap="none">
                <a:solidFill>
                  <a:srgbClr val="8D8C8C"/>
                </a:solidFill>
                <a:latin typeface="Arial"/>
                <a:ea typeface="Arial"/>
                <a:cs typeface="Arial"/>
              </a:defRPr>
            </a:lvl9pPr>
          </a:lstStyle>
          <a:p>
            <a:pPr>
              <a:defRPr/>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850" b="0" i="0" u="none" strike="noStrike" cap="none">
          <a:solidFill>
            <a:srgbClr val="000000"/>
          </a:solidFill>
          <a:latin typeface="Arial"/>
          <a:ea typeface="Arial"/>
          <a:cs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6.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0.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9.jpeg"/><Relationship Id="rId5" Type="http://schemas.openxmlformats.org/officeDocument/2006/relationships/image" Target="../media/image41.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6.sv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doi.org/10.1016/j.tins.2021.08.005"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459741" y="2255157"/>
            <a:ext cx="11937534" cy="1247674"/>
          </a:xfrm>
        </p:spPr>
        <p:txBody>
          <a:bodyPr>
            <a:noAutofit/>
          </a:bodyPr>
          <a:lstStyle/>
          <a:p>
            <a:pPr>
              <a:defRPr/>
            </a:pPr>
            <a:r>
              <a:rPr lang="en-US" sz="4000" b="1">
                <a:latin typeface="Arial"/>
                <a:cs typeface="Arial"/>
              </a:rPr>
              <a:t>Relationship between perspective taking with space and people</a:t>
            </a:r>
            <a:endParaRPr/>
          </a:p>
        </p:txBody>
      </p:sp>
      <p:sp>
        <p:nvSpPr>
          <p:cNvPr id="3" name="Subtitle 2"/>
          <p:cNvSpPr>
            <a:spLocks noGrp="1"/>
          </p:cNvSpPr>
          <p:nvPr>
            <p:ph type="subTitle" idx="1"/>
          </p:nvPr>
        </p:nvSpPr>
        <p:spPr bwMode="auto">
          <a:xfrm>
            <a:off x="1826002" y="3668187"/>
            <a:ext cx="8539994" cy="2898867"/>
          </a:xfrm>
        </p:spPr>
        <p:txBody>
          <a:bodyPr>
            <a:normAutofit/>
          </a:bodyPr>
          <a:lstStyle/>
          <a:p>
            <a:pPr>
              <a:lnSpc>
                <a:spcPct val="120000"/>
              </a:lnSpc>
              <a:defRPr/>
            </a:pPr>
            <a:r>
              <a:rPr lang="en-US" sz="2200" b="1">
                <a:solidFill>
                  <a:schemeClr val="tx1"/>
                </a:solidFill>
              </a:rPr>
              <a:t>Sungjoon Park</a:t>
            </a:r>
            <a:endParaRPr/>
          </a:p>
          <a:p>
            <a:pPr>
              <a:lnSpc>
                <a:spcPct val="120000"/>
              </a:lnSpc>
              <a:defRPr/>
            </a:pPr>
            <a:endParaRPr lang="en-US" sz="2200" b="1">
              <a:solidFill>
                <a:schemeClr val="tx1"/>
              </a:solidFill>
            </a:endParaRPr>
          </a:p>
          <a:p>
            <a:pPr>
              <a:lnSpc>
                <a:spcPct val="120000"/>
              </a:lnSpc>
              <a:spcBef>
                <a:spcPts val="0"/>
              </a:spcBef>
              <a:defRPr/>
            </a:pPr>
            <a:endParaRPr lang="en-US" sz="1500" b="1">
              <a:solidFill>
                <a:schemeClr val="tx1"/>
              </a:solidFill>
            </a:endParaRPr>
          </a:p>
          <a:p>
            <a:pPr>
              <a:lnSpc>
                <a:spcPct val="120000"/>
              </a:lnSpc>
              <a:spcBef>
                <a:spcPts val="0"/>
              </a:spcBef>
              <a:defRPr/>
            </a:pPr>
            <a:endParaRPr lang="en-US" sz="1500" b="1">
              <a:solidFill>
                <a:schemeClr val="tx1"/>
              </a:solidFill>
            </a:endParaRPr>
          </a:p>
          <a:p>
            <a:pPr>
              <a:lnSpc>
                <a:spcPct val="120000"/>
              </a:lnSpc>
              <a:spcBef>
                <a:spcPts val="0"/>
              </a:spcBef>
              <a:defRPr/>
            </a:pPr>
            <a:r>
              <a:rPr lang="en-US" sz="1500" b="1">
                <a:solidFill>
                  <a:schemeClr val="tx1"/>
                </a:solidFill>
              </a:rPr>
              <a:t>sungjoon.park@tamu.edu</a:t>
            </a:r>
            <a:endParaRPr/>
          </a:p>
          <a:p>
            <a:pPr>
              <a:lnSpc>
                <a:spcPct val="120000"/>
              </a:lnSpc>
              <a:spcBef>
                <a:spcPts val="0"/>
              </a:spcBef>
              <a:defRPr/>
            </a:pPr>
            <a:r>
              <a:rPr lang="en-US" sz="1500" b="1">
                <a:solidFill>
                  <a:schemeClr val="tx1"/>
                </a:solidFill>
              </a:rPr>
              <a:t>Spatial Thinking &amp; STEM Learning Lab</a:t>
            </a:r>
            <a:endParaRPr/>
          </a:p>
          <a:p>
            <a:pPr>
              <a:lnSpc>
                <a:spcPct val="120000"/>
              </a:lnSpc>
              <a:spcBef>
                <a:spcPts val="0"/>
              </a:spcBef>
              <a:defRPr/>
            </a:pPr>
            <a:r>
              <a:rPr lang="en-US" sz="1500" b="1">
                <a:solidFill>
                  <a:schemeClr val="tx1"/>
                </a:solidFill>
              </a:rPr>
              <a:t>Texas A&amp;M University</a:t>
            </a:r>
            <a:endParaRPr/>
          </a:p>
          <a:p>
            <a:pPr>
              <a:lnSpc>
                <a:spcPct val="120000"/>
              </a:lnSpc>
              <a:spcBef>
                <a:spcPts val="0"/>
              </a:spcBef>
              <a:defRPr/>
            </a:pPr>
            <a:r>
              <a:rPr lang="en-US" sz="1500" b="1">
                <a:solidFill>
                  <a:schemeClr val="tx1"/>
                </a:solidFill>
              </a:rPr>
              <a:t>Psychological &amp; Brain Sciences</a:t>
            </a:r>
            <a:endParaRPr lang="en-US"/>
          </a:p>
        </p:txBody>
      </p:sp>
      <p:pic>
        <p:nvPicPr>
          <p:cNvPr id="5" name="Google Shape;121;p23"/>
          <p:cNvPicPr/>
          <p:nvPr/>
        </p:nvPicPr>
        <p:blipFill>
          <a:blip r:embed="rId3">
            <a:alphaModFix/>
          </a:blip>
          <a:stretch/>
        </p:blipFill>
        <p:spPr bwMode="auto">
          <a:xfrm>
            <a:off x="-100322" y="-59093"/>
            <a:ext cx="3852648" cy="1634496"/>
          </a:xfrm>
          <a:prstGeom prst="rect">
            <a:avLst/>
          </a:prstGeom>
          <a:noFill/>
          <a:ln>
            <a:noFill/>
          </a:ln>
        </p:spPr>
      </p:pic>
      <p:pic>
        <p:nvPicPr>
          <p:cNvPr id="6" name="Google Shape;122;p23"/>
          <p:cNvPicPr/>
          <p:nvPr/>
        </p:nvPicPr>
        <p:blipFill>
          <a:blip r:embed="rId4">
            <a:alphaModFix/>
          </a:blip>
          <a:stretch/>
        </p:blipFill>
        <p:spPr bwMode="auto">
          <a:xfrm>
            <a:off x="10279485" y="202407"/>
            <a:ext cx="1699714" cy="1655761"/>
          </a:xfrm>
          <a:prstGeom prst="rect">
            <a:avLst/>
          </a:prstGeom>
          <a:noFill/>
          <a:ln>
            <a:noFill/>
          </a:ln>
        </p:spPr>
      </p:pic>
      <p:sp>
        <p:nvSpPr>
          <p:cNvPr id="8" name="Slide Number Placeholder 7"/>
          <p:cNvSpPr>
            <a:spLocks noGrp="1"/>
          </p:cNvSpPr>
          <p:nvPr>
            <p:ph type="sldNum" sz="quarter" idx="12"/>
          </p:nvPr>
        </p:nvSpPr>
        <p:spPr bwMode="auto">
          <a:xfrm>
            <a:off x="459741" y="6179457"/>
            <a:ext cx="914400" cy="593725"/>
          </a:xfrm>
        </p:spPr>
        <p:txBody>
          <a:bodyPr>
            <a:normAutofit lnSpcReduction="10000"/>
          </a:bodyPr>
          <a:lstStyle/>
          <a:p>
            <a:pPr>
              <a:defRPr/>
            </a:pPr>
            <a:fld id="{04946474-D5CE-43CE-BF89-03B01CD73450}"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dirty="0"/>
              <a:t>Individual Differences</a:t>
            </a:r>
            <a:endParaRPr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10</a:t>
            </a:fld>
            <a:endParaRPr lang="en"/>
          </a:p>
        </p:txBody>
      </p:sp>
      <p:sp>
        <p:nvSpPr>
          <p:cNvPr id="9" name="TextBox 8">
            <a:extLst>
              <a:ext uri="{FF2B5EF4-FFF2-40B4-BE49-F238E27FC236}">
                <a16:creationId xmlns:a16="http://schemas.microsoft.com/office/drawing/2014/main" id="{4A10C766-7B60-0061-73B2-C1E26AFB675A}"/>
              </a:ext>
            </a:extLst>
          </p:cNvPr>
          <p:cNvSpPr txBox="1"/>
          <p:nvPr/>
        </p:nvSpPr>
        <p:spPr>
          <a:xfrm>
            <a:off x="6014669" y="2448011"/>
            <a:ext cx="309700" cy="584775"/>
          </a:xfrm>
          <a:prstGeom prst="rect">
            <a:avLst/>
          </a:prstGeom>
          <a:noFill/>
        </p:spPr>
        <p:txBody>
          <a:bodyPr wrap="none" rtlCol="0">
            <a:spAutoFit/>
          </a:bodyPr>
          <a:lstStyle/>
          <a:p>
            <a:r>
              <a:rPr lang="en-US" sz="3200" dirty="0"/>
              <a:t>-</a:t>
            </a:r>
          </a:p>
        </p:txBody>
      </p:sp>
      <p:sp>
        <p:nvSpPr>
          <p:cNvPr id="10" name="TextBox 9">
            <a:extLst>
              <a:ext uri="{FF2B5EF4-FFF2-40B4-BE49-F238E27FC236}">
                <a16:creationId xmlns:a16="http://schemas.microsoft.com/office/drawing/2014/main" id="{3B9DA2D9-AFC6-0357-82B8-016B766DBF38}"/>
              </a:ext>
            </a:extLst>
          </p:cNvPr>
          <p:cNvSpPr txBox="1"/>
          <p:nvPr/>
        </p:nvSpPr>
        <p:spPr>
          <a:xfrm>
            <a:off x="4721737" y="3242904"/>
            <a:ext cx="2589757"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a:t>Spatial Cognitive Ability</a:t>
            </a:r>
          </a:p>
        </p:txBody>
      </p:sp>
      <p:sp>
        <p:nvSpPr>
          <p:cNvPr id="11" name="TextBox 10">
            <a:extLst>
              <a:ext uri="{FF2B5EF4-FFF2-40B4-BE49-F238E27FC236}">
                <a16:creationId xmlns:a16="http://schemas.microsoft.com/office/drawing/2014/main" id="{B86B17FC-1F2F-47AC-1B64-677D1D21929E}"/>
              </a:ext>
            </a:extLst>
          </p:cNvPr>
          <p:cNvSpPr txBox="1"/>
          <p:nvPr/>
        </p:nvSpPr>
        <p:spPr>
          <a:xfrm>
            <a:off x="885542" y="3312154"/>
            <a:ext cx="2380780" cy="707886"/>
          </a:xfrm>
          <a:prstGeom prst="rect">
            <a:avLst/>
          </a:prstGeom>
          <a:noFill/>
        </p:spPr>
        <p:txBody>
          <a:bodyPr wrap="none" rtlCol="0">
            <a:spAutoFit/>
          </a:bodyPr>
          <a:lstStyle/>
          <a:p>
            <a:pPr algn="ctr"/>
            <a:r>
              <a:rPr lang="en-US" b="1" u="sng" dirty="0"/>
              <a:t>Vividness of Visualization</a:t>
            </a:r>
          </a:p>
          <a:p>
            <a:pPr algn="ctr"/>
            <a:r>
              <a:rPr lang="en-US" dirty="0"/>
              <a:t>Positive Correlation</a:t>
            </a:r>
          </a:p>
          <a:p>
            <a:pPr algn="ctr"/>
            <a:r>
              <a:rPr lang="en-US" sz="1200" dirty="0">
                <a:effectLst/>
                <a:latin typeface="Calibri" panose="020F0502020204030204" pitchFamily="34" charset="0"/>
                <a:ea typeface="Malgun Gothic" panose="020B0503020000020004" pitchFamily="34" charset="-127"/>
                <a:cs typeface="Times New Roman" panose="02020603050405020304" pitchFamily="18" charset="0"/>
              </a:rPr>
              <a:t>(</a:t>
            </a:r>
            <a:r>
              <a:rPr lang="en-US" sz="1200" dirty="0" err="1">
                <a:effectLst/>
                <a:latin typeface="Calibri" panose="020F0502020204030204" pitchFamily="34" charset="0"/>
                <a:ea typeface="Malgun Gothic" panose="020B0503020000020004" pitchFamily="34" charset="-127"/>
                <a:cs typeface="Times New Roman" panose="02020603050405020304" pitchFamily="18" charset="0"/>
              </a:rPr>
              <a:t>Habacha</a:t>
            </a:r>
            <a:r>
              <a:rPr lang="en-US" sz="1200" dirty="0">
                <a:effectLst/>
                <a:latin typeface="Calibri" panose="020F0502020204030204" pitchFamily="34" charset="0"/>
                <a:ea typeface="Malgun Gothic" panose="020B0503020000020004" pitchFamily="34" charset="-127"/>
                <a:cs typeface="Times New Roman" panose="02020603050405020304" pitchFamily="18" charset="0"/>
              </a:rPr>
              <a:t> et al., 2014)</a:t>
            </a:r>
            <a:endParaRPr lang="en-US" sz="1050" dirty="0"/>
          </a:p>
        </p:txBody>
      </p:sp>
      <p:sp>
        <p:nvSpPr>
          <p:cNvPr id="12" name="TextBox 11">
            <a:extLst>
              <a:ext uri="{FF2B5EF4-FFF2-40B4-BE49-F238E27FC236}">
                <a16:creationId xmlns:a16="http://schemas.microsoft.com/office/drawing/2014/main" id="{FC279C14-E1EA-45C2-D118-F8A6C40250DF}"/>
              </a:ext>
            </a:extLst>
          </p:cNvPr>
          <p:cNvSpPr txBox="1"/>
          <p:nvPr/>
        </p:nvSpPr>
        <p:spPr>
          <a:xfrm>
            <a:off x="4807917" y="4810355"/>
            <a:ext cx="2417398" cy="923330"/>
          </a:xfrm>
          <a:prstGeom prst="rect">
            <a:avLst/>
          </a:prstGeom>
          <a:noFill/>
        </p:spPr>
        <p:txBody>
          <a:bodyPr wrap="square" rtlCol="0">
            <a:spAutoFit/>
          </a:bodyPr>
          <a:lstStyle/>
          <a:p>
            <a:pPr algn="ctr"/>
            <a:r>
              <a:rPr lang="en-US" b="1" u="sng" dirty="0"/>
              <a:t>Big 5 Personality</a:t>
            </a:r>
          </a:p>
          <a:p>
            <a:pPr algn="ctr"/>
            <a:r>
              <a:rPr lang="en-US" dirty="0"/>
              <a:t>Conscientiousness</a:t>
            </a:r>
          </a:p>
          <a:p>
            <a:pPr algn="ctr"/>
            <a:r>
              <a:rPr lang="en-US" dirty="0"/>
              <a:t>Emotional Stability</a:t>
            </a:r>
          </a:p>
          <a:p>
            <a:pPr algn="ctr"/>
            <a:r>
              <a:rPr lang="en-US" sz="1200" dirty="0"/>
              <a:t>(Carbone et al., 2019)</a:t>
            </a:r>
          </a:p>
        </p:txBody>
      </p:sp>
      <p:sp>
        <p:nvSpPr>
          <p:cNvPr id="13" name="TextBox 12">
            <a:extLst>
              <a:ext uri="{FF2B5EF4-FFF2-40B4-BE49-F238E27FC236}">
                <a16:creationId xmlns:a16="http://schemas.microsoft.com/office/drawing/2014/main" id="{9BA2D834-4F5A-D7BF-85FA-614E07706876}"/>
              </a:ext>
            </a:extLst>
          </p:cNvPr>
          <p:cNvSpPr txBox="1"/>
          <p:nvPr/>
        </p:nvSpPr>
        <p:spPr>
          <a:xfrm>
            <a:off x="8976320" y="3285408"/>
            <a:ext cx="1816523" cy="707886"/>
          </a:xfrm>
          <a:prstGeom prst="rect">
            <a:avLst/>
          </a:prstGeom>
          <a:noFill/>
        </p:spPr>
        <p:txBody>
          <a:bodyPr wrap="none" rtlCol="0">
            <a:spAutoFit/>
          </a:bodyPr>
          <a:lstStyle/>
          <a:p>
            <a:pPr algn="ctr"/>
            <a:r>
              <a:rPr lang="en-US" b="1" u="sng" dirty="0"/>
              <a:t>Spatial Anxiety</a:t>
            </a:r>
          </a:p>
          <a:p>
            <a:pPr algn="ctr"/>
            <a:r>
              <a:rPr lang="en-US" dirty="0"/>
              <a:t>Negative Correlation</a:t>
            </a:r>
          </a:p>
          <a:p>
            <a:pPr algn="ctr"/>
            <a:r>
              <a:rPr lang="en-US" sz="1200" dirty="0"/>
              <a:t>(Lyons et al., 2018)</a:t>
            </a:r>
          </a:p>
        </p:txBody>
      </p:sp>
      <p:sp>
        <p:nvSpPr>
          <p:cNvPr id="14" name="TextBox 13">
            <a:extLst>
              <a:ext uri="{FF2B5EF4-FFF2-40B4-BE49-F238E27FC236}">
                <a16:creationId xmlns:a16="http://schemas.microsoft.com/office/drawing/2014/main" id="{BD3731CA-E37A-E5C6-90C8-8C373F0FBA13}"/>
              </a:ext>
            </a:extLst>
          </p:cNvPr>
          <p:cNvSpPr txBox="1"/>
          <p:nvPr/>
        </p:nvSpPr>
        <p:spPr>
          <a:xfrm>
            <a:off x="4807916" y="1410110"/>
            <a:ext cx="2417398" cy="707886"/>
          </a:xfrm>
          <a:prstGeom prst="rect">
            <a:avLst/>
          </a:prstGeom>
          <a:noFill/>
        </p:spPr>
        <p:txBody>
          <a:bodyPr wrap="square" rtlCol="0">
            <a:spAutoFit/>
          </a:bodyPr>
          <a:lstStyle/>
          <a:p>
            <a:pPr algn="ctr"/>
            <a:r>
              <a:rPr lang="en-US" b="1" u="sng" dirty="0"/>
              <a:t>Anxiety</a:t>
            </a:r>
          </a:p>
          <a:p>
            <a:pPr algn="ctr"/>
            <a:r>
              <a:rPr lang="en-US" dirty="0"/>
              <a:t>Negative Correlation</a:t>
            </a:r>
          </a:p>
          <a:p>
            <a:pPr algn="ctr"/>
            <a:r>
              <a:rPr lang="en-US" sz="1200" dirty="0"/>
              <a:t>(Maloney et al., 2014)</a:t>
            </a:r>
          </a:p>
        </p:txBody>
      </p:sp>
      <p:cxnSp>
        <p:nvCxnSpPr>
          <p:cNvPr id="15" name="Straight Arrow Connector 14">
            <a:extLst>
              <a:ext uri="{FF2B5EF4-FFF2-40B4-BE49-F238E27FC236}">
                <a16:creationId xmlns:a16="http://schemas.microsoft.com/office/drawing/2014/main" id="{20F3EF1E-3AA4-D409-3702-8708587A1461}"/>
              </a:ext>
            </a:extLst>
          </p:cNvPr>
          <p:cNvCxnSpPr>
            <a:stCxn id="11" idx="3"/>
            <a:endCxn id="10" idx="1"/>
          </p:cNvCxnSpPr>
          <p:nvPr/>
        </p:nvCxnSpPr>
        <p:spPr>
          <a:xfrm flipV="1">
            <a:off x="3266322" y="3658403"/>
            <a:ext cx="1455415" cy="76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97F891-B17D-5B3F-DD8A-2D64F9D69CF2}"/>
              </a:ext>
            </a:extLst>
          </p:cNvPr>
          <p:cNvCxnSpPr>
            <a:stCxn id="13" idx="1"/>
            <a:endCxn id="10" idx="3"/>
          </p:cNvCxnSpPr>
          <p:nvPr/>
        </p:nvCxnSpPr>
        <p:spPr>
          <a:xfrm flipH="1">
            <a:off x="7311494" y="3639351"/>
            <a:ext cx="1664826" cy="190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DE097D-193C-83D5-2FB1-2ACD1FFC4069}"/>
              </a:ext>
            </a:extLst>
          </p:cNvPr>
          <p:cNvCxnSpPr>
            <a:stCxn id="14" idx="2"/>
            <a:endCxn id="10" idx="0"/>
          </p:cNvCxnSpPr>
          <p:nvPr/>
        </p:nvCxnSpPr>
        <p:spPr>
          <a:xfrm>
            <a:off x="6016615" y="2117996"/>
            <a:ext cx="1" cy="112490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F248A7-CDD2-1FDB-06A7-A53D19D242CF}"/>
              </a:ext>
            </a:extLst>
          </p:cNvPr>
          <p:cNvCxnSpPr>
            <a:cxnSpLocks/>
            <a:stCxn id="12" idx="0"/>
            <a:endCxn id="10" idx="2"/>
          </p:cNvCxnSpPr>
          <p:nvPr/>
        </p:nvCxnSpPr>
        <p:spPr>
          <a:xfrm flipV="1">
            <a:off x="6016616" y="4073901"/>
            <a:ext cx="0" cy="7364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56F04BE-7AEA-BF34-C0E7-EF0BD084820D}"/>
              </a:ext>
            </a:extLst>
          </p:cNvPr>
          <p:cNvSpPr txBox="1"/>
          <p:nvPr/>
        </p:nvSpPr>
        <p:spPr>
          <a:xfrm>
            <a:off x="3735872" y="3173655"/>
            <a:ext cx="389850" cy="584775"/>
          </a:xfrm>
          <a:prstGeom prst="rect">
            <a:avLst/>
          </a:prstGeom>
          <a:noFill/>
        </p:spPr>
        <p:txBody>
          <a:bodyPr wrap="none" rtlCol="0">
            <a:spAutoFit/>
          </a:bodyPr>
          <a:lstStyle/>
          <a:p>
            <a:r>
              <a:rPr lang="en-US" sz="3200" dirty="0"/>
              <a:t>+</a:t>
            </a:r>
          </a:p>
        </p:txBody>
      </p:sp>
      <p:sp>
        <p:nvSpPr>
          <p:cNvPr id="20" name="TextBox 19">
            <a:extLst>
              <a:ext uri="{FF2B5EF4-FFF2-40B4-BE49-F238E27FC236}">
                <a16:creationId xmlns:a16="http://schemas.microsoft.com/office/drawing/2014/main" id="{35695515-01F2-9616-71A1-04D403D7CC3A}"/>
              </a:ext>
            </a:extLst>
          </p:cNvPr>
          <p:cNvSpPr txBox="1"/>
          <p:nvPr/>
        </p:nvSpPr>
        <p:spPr>
          <a:xfrm>
            <a:off x="8130343" y="3173654"/>
            <a:ext cx="309700" cy="584775"/>
          </a:xfrm>
          <a:prstGeom prst="rect">
            <a:avLst/>
          </a:prstGeom>
          <a:noFill/>
        </p:spPr>
        <p:txBody>
          <a:bodyPr wrap="none" rtlCol="0">
            <a:spAutoFit/>
          </a:bodyPr>
          <a:lstStyle/>
          <a:p>
            <a:r>
              <a:rPr lang="en-US" sz="3200" dirty="0"/>
              <a:t>-</a:t>
            </a:r>
          </a:p>
        </p:txBody>
      </p:sp>
      <p:sp>
        <p:nvSpPr>
          <p:cNvPr id="21" name="TextBox 20">
            <a:extLst>
              <a:ext uri="{FF2B5EF4-FFF2-40B4-BE49-F238E27FC236}">
                <a16:creationId xmlns:a16="http://schemas.microsoft.com/office/drawing/2014/main" id="{C7D6138C-8932-688C-FC64-45B5C028FAC9}"/>
              </a:ext>
            </a:extLst>
          </p:cNvPr>
          <p:cNvSpPr txBox="1"/>
          <p:nvPr/>
        </p:nvSpPr>
        <p:spPr>
          <a:xfrm>
            <a:off x="6036191" y="4225580"/>
            <a:ext cx="389850" cy="584775"/>
          </a:xfrm>
          <a:prstGeom prst="rect">
            <a:avLst/>
          </a:prstGeom>
          <a:noFill/>
        </p:spPr>
        <p:txBody>
          <a:bodyPr wrap="none" rtlCol="0">
            <a:spAutoFit/>
          </a:bodyPr>
          <a:lstStyle/>
          <a:p>
            <a:r>
              <a:rPr lang="en-US" sz="3200" dirty="0"/>
              <a:t>+</a:t>
            </a:r>
          </a:p>
        </p:txBody>
      </p:sp>
    </p:spTree>
    <p:extLst>
      <p:ext uri="{BB962C8B-B14F-4D97-AF65-F5344CB8AC3E}">
        <p14:creationId xmlns:p14="http://schemas.microsoft.com/office/powerpoint/2010/main" val="3699724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dirty="0"/>
              <a:t>Individual Differences</a:t>
            </a:r>
            <a:endParaRPr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11</a:t>
            </a:fld>
            <a:endParaRPr lang="en"/>
          </a:p>
        </p:txBody>
      </p:sp>
      <p:sp>
        <p:nvSpPr>
          <p:cNvPr id="3" name="TextBox 2">
            <a:extLst>
              <a:ext uri="{FF2B5EF4-FFF2-40B4-BE49-F238E27FC236}">
                <a16:creationId xmlns:a16="http://schemas.microsoft.com/office/drawing/2014/main" id="{B605353A-6C10-452A-5100-88B64DBC52E0}"/>
              </a:ext>
            </a:extLst>
          </p:cNvPr>
          <p:cNvSpPr txBox="1"/>
          <p:nvPr/>
        </p:nvSpPr>
        <p:spPr>
          <a:xfrm>
            <a:off x="4801121" y="3356992"/>
            <a:ext cx="2589757"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dirty="0"/>
              <a:t>Mentalizing Ability</a:t>
            </a:r>
          </a:p>
        </p:txBody>
      </p:sp>
      <p:sp>
        <p:nvSpPr>
          <p:cNvPr id="4" name="TextBox 3">
            <a:extLst>
              <a:ext uri="{FF2B5EF4-FFF2-40B4-BE49-F238E27FC236}">
                <a16:creationId xmlns:a16="http://schemas.microsoft.com/office/drawing/2014/main" id="{6E3CCCA6-BFDF-A4EE-25E2-5DA7D1F931FC}"/>
              </a:ext>
            </a:extLst>
          </p:cNvPr>
          <p:cNvSpPr txBox="1"/>
          <p:nvPr/>
        </p:nvSpPr>
        <p:spPr>
          <a:xfrm>
            <a:off x="1199457" y="3459326"/>
            <a:ext cx="2380780" cy="707886"/>
          </a:xfrm>
          <a:prstGeom prst="rect">
            <a:avLst/>
          </a:prstGeom>
          <a:noFill/>
        </p:spPr>
        <p:txBody>
          <a:bodyPr wrap="none" rtlCol="0">
            <a:spAutoFit/>
          </a:bodyPr>
          <a:lstStyle/>
          <a:p>
            <a:pPr algn="ctr"/>
            <a:r>
              <a:rPr lang="en-US" b="1" u="sng" dirty="0"/>
              <a:t>Vividness of Visualization</a:t>
            </a:r>
          </a:p>
          <a:p>
            <a:pPr algn="ctr"/>
            <a:r>
              <a:rPr lang="en-US" dirty="0"/>
              <a:t>Positive Correlation</a:t>
            </a:r>
          </a:p>
          <a:p>
            <a:pPr algn="ctr"/>
            <a:r>
              <a:rPr lang="en-US" sz="1200" dirty="0">
                <a:effectLst/>
                <a:latin typeface="Calibri" panose="020F0502020204030204" pitchFamily="34" charset="0"/>
                <a:ea typeface="Malgun Gothic" panose="020B0503020000020004" pitchFamily="34" charset="-127"/>
                <a:cs typeface="Times New Roman" panose="02020603050405020304" pitchFamily="18" charset="0"/>
              </a:rPr>
              <a:t>(Maxwell et al., 2017)</a:t>
            </a:r>
            <a:endParaRPr lang="en-US" sz="1050" dirty="0"/>
          </a:p>
        </p:txBody>
      </p:sp>
      <p:sp>
        <p:nvSpPr>
          <p:cNvPr id="5" name="TextBox 4">
            <a:extLst>
              <a:ext uri="{FF2B5EF4-FFF2-40B4-BE49-F238E27FC236}">
                <a16:creationId xmlns:a16="http://schemas.microsoft.com/office/drawing/2014/main" id="{F00E26D4-8ABD-141D-0940-28D6FFD7CC54}"/>
              </a:ext>
            </a:extLst>
          </p:cNvPr>
          <p:cNvSpPr txBox="1"/>
          <p:nvPr/>
        </p:nvSpPr>
        <p:spPr>
          <a:xfrm>
            <a:off x="4887301" y="5080638"/>
            <a:ext cx="2417398" cy="707886"/>
          </a:xfrm>
          <a:prstGeom prst="rect">
            <a:avLst/>
          </a:prstGeom>
          <a:noFill/>
        </p:spPr>
        <p:txBody>
          <a:bodyPr wrap="square" rtlCol="0">
            <a:spAutoFit/>
          </a:bodyPr>
          <a:lstStyle/>
          <a:p>
            <a:pPr algn="ctr"/>
            <a:r>
              <a:rPr lang="en-US" b="1" u="sng" dirty="0"/>
              <a:t>Big 5 Personality</a:t>
            </a:r>
          </a:p>
          <a:p>
            <a:pPr algn="ctr"/>
            <a:r>
              <a:rPr lang="en-US" dirty="0"/>
              <a:t>Agreeableness</a:t>
            </a:r>
          </a:p>
          <a:p>
            <a:pPr algn="ctr"/>
            <a:r>
              <a:rPr lang="en-US" sz="1200" dirty="0">
                <a:effectLst/>
                <a:latin typeface="Calibri" panose="020F0502020204030204" pitchFamily="34" charset="0"/>
                <a:ea typeface="Malgun Gothic" panose="020B0503020000020004" pitchFamily="34" charset="-127"/>
                <a:cs typeface="Times New Roman" panose="02020603050405020304" pitchFamily="18" charset="0"/>
              </a:rPr>
              <a:t>(Allen et al., 2017)</a:t>
            </a:r>
            <a:endParaRPr lang="en-US" sz="1050" dirty="0"/>
          </a:p>
        </p:txBody>
      </p:sp>
      <p:sp>
        <p:nvSpPr>
          <p:cNvPr id="8" name="TextBox 7">
            <a:extLst>
              <a:ext uri="{FF2B5EF4-FFF2-40B4-BE49-F238E27FC236}">
                <a16:creationId xmlns:a16="http://schemas.microsoft.com/office/drawing/2014/main" id="{CD752691-1EF7-2E4B-878D-EEDE57127EDE}"/>
              </a:ext>
            </a:extLst>
          </p:cNvPr>
          <p:cNvSpPr txBox="1"/>
          <p:nvPr/>
        </p:nvSpPr>
        <p:spPr>
          <a:xfrm>
            <a:off x="8697845" y="3649379"/>
            <a:ext cx="1613520" cy="369332"/>
          </a:xfrm>
          <a:prstGeom prst="rect">
            <a:avLst/>
          </a:prstGeom>
          <a:noFill/>
        </p:spPr>
        <p:txBody>
          <a:bodyPr wrap="none" rtlCol="0">
            <a:spAutoFit/>
          </a:bodyPr>
          <a:lstStyle/>
          <a:p>
            <a:pPr algn="ctr"/>
            <a:r>
              <a:rPr lang="en-US" b="1" u="sng" dirty="0"/>
              <a:t>Spatial Anxiety</a:t>
            </a:r>
          </a:p>
        </p:txBody>
      </p:sp>
      <p:sp>
        <p:nvSpPr>
          <p:cNvPr id="22" name="TextBox 21">
            <a:extLst>
              <a:ext uri="{FF2B5EF4-FFF2-40B4-BE49-F238E27FC236}">
                <a16:creationId xmlns:a16="http://schemas.microsoft.com/office/drawing/2014/main" id="{3962CD7B-3C69-AA3D-5732-B8B3CFD8958E}"/>
              </a:ext>
            </a:extLst>
          </p:cNvPr>
          <p:cNvSpPr txBox="1"/>
          <p:nvPr/>
        </p:nvSpPr>
        <p:spPr>
          <a:xfrm>
            <a:off x="4887300" y="1680393"/>
            <a:ext cx="2417398" cy="707886"/>
          </a:xfrm>
          <a:prstGeom prst="rect">
            <a:avLst/>
          </a:prstGeom>
          <a:noFill/>
        </p:spPr>
        <p:txBody>
          <a:bodyPr wrap="square" rtlCol="0">
            <a:spAutoFit/>
          </a:bodyPr>
          <a:lstStyle/>
          <a:p>
            <a:pPr algn="ctr"/>
            <a:r>
              <a:rPr lang="en-US" b="1" u="sng" dirty="0"/>
              <a:t>Anxiety</a:t>
            </a:r>
          </a:p>
          <a:p>
            <a:pPr algn="ctr"/>
            <a:r>
              <a:rPr lang="en-US" dirty="0"/>
              <a:t>Negative Correlation</a:t>
            </a:r>
          </a:p>
          <a:p>
            <a:pPr algn="ctr"/>
            <a:r>
              <a:rPr lang="en-US" sz="1200" dirty="0"/>
              <a:t>(Maloney et al., 2014)</a:t>
            </a:r>
          </a:p>
        </p:txBody>
      </p:sp>
      <p:cxnSp>
        <p:nvCxnSpPr>
          <p:cNvPr id="23" name="Straight Arrow Connector 22">
            <a:extLst>
              <a:ext uri="{FF2B5EF4-FFF2-40B4-BE49-F238E27FC236}">
                <a16:creationId xmlns:a16="http://schemas.microsoft.com/office/drawing/2014/main" id="{B4F23A1B-D440-2E91-8029-F37675239B83}"/>
              </a:ext>
            </a:extLst>
          </p:cNvPr>
          <p:cNvCxnSpPr>
            <a:stCxn id="4" idx="3"/>
            <a:endCxn id="3" idx="1"/>
          </p:cNvCxnSpPr>
          <p:nvPr/>
        </p:nvCxnSpPr>
        <p:spPr>
          <a:xfrm>
            <a:off x="3580237" y="3813269"/>
            <a:ext cx="1220884" cy="207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3635528-49D8-40CB-143E-D96B7875E8A9}"/>
              </a:ext>
            </a:extLst>
          </p:cNvPr>
          <p:cNvCxnSpPr>
            <a:stCxn id="8" idx="1"/>
            <a:endCxn id="3" idx="3"/>
          </p:cNvCxnSpPr>
          <p:nvPr/>
        </p:nvCxnSpPr>
        <p:spPr>
          <a:xfrm flipH="1">
            <a:off x="7390878" y="3834045"/>
            <a:ext cx="1306967" cy="1"/>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0E9187-FBB1-3E03-C6D4-B027708C1B4F}"/>
              </a:ext>
            </a:extLst>
          </p:cNvPr>
          <p:cNvCxnSpPr>
            <a:stCxn id="22" idx="2"/>
            <a:endCxn id="3" idx="0"/>
          </p:cNvCxnSpPr>
          <p:nvPr/>
        </p:nvCxnSpPr>
        <p:spPr>
          <a:xfrm>
            <a:off x="6095999" y="2388279"/>
            <a:ext cx="1" cy="9687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6D5A5E4-3D33-0D93-BE26-E9618EE52AD8}"/>
              </a:ext>
            </a:extLst>
          </p:cNvPr>
          <p:cNvCxnSpPr>
            <a:cxnSpLocks/>
            <a:stCxn id="5" idx="0"/>
            <a:endCxn id="3" idx="2"/>
          </p:cNvCxnSpPr>
          <p:nvPr/>
        </p:nvCxnSpPr>
        <p:spPr>
          <a:xfrm flipV="1">
            <a:off x="6096000" y="4311099"/>
            <a:ext cx="0" cy="7695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05A0768-9E6B-86F0-1966-53C20961DDFA}"/>
              </a:ext>
            </a:extLst>
          </p:cNvPr>
          <p:cNvSpPr txBox="1"/>
          <p:nvPr/>
        </p:nvSpPr>
        <p:spPr>
          <a:xfrm>
            <a:off x="3825938" y="3372784"/>
            <a:ext cx="389850" cy="584775"/>
          </a:xfrm>
          <a:prstGeom prst="rect">
            <a:avLst/>
          </a:prstGeom>
          <a:noFill/>
        </p:spPr>
        <p:txBody>
          <a:bodyPr wrap="none" rtlCol="0">
            <a:spAutoFit/>
          </a:bodyPr>
          <a:lstStyle/>
          <a:p>
            <a:r>
              <a:rPr lang="en-US" sz="3200" dirty="0"/>
              <a:t>+</a:t>
            </a:r>
          </a:p>
        </p:txBody>
      </p:sp>
      <p:sp>
        <p:nvSpPr>
          <p:cNvPr id="28" name="TextBox 27">
            <a:extLst>
              <a:ext uri="{FF2B5EF4-FFF2-40B4-BE49-F238E27FC236}">
                <a16:creationId xmlns:a16="http://schemas.microsoft.com/office/drawing/2014/main" id="{1801E78E-C4F9-E343-1F7C-9C46739FE090}"/>
              </a:ext>
            </a:extLst>
          </p:cNvPr>
          <p:cNvSpPr txBox="1"/>
          <p:nvPr/>
        </p:nvSpPr>
        <p:spPr>
          <a:xfrm>
            <a:off x="8273464" y="3204935"/>
            <a:ext cx="412292" cy="584775"/>
          </a:xfrm>
          <a:prstGeom prst="rect">
            <a:avLst/>
          </a:prstGeom>
          <a:noFill/>
        </p:spPr>
        <p:txBody>
          <a:bodyPr wrap="none" rtlCol="0">
            <a:spAutoFit/>
          </a:bodyPr>
          <a:lstStyle/>
          <a:p>
            <a:r>
              <a:rPr lang="en-US" sz="3200" dirty="0"/>
              <a:t>?</a:t>
            </a:r>
          </a:p>
        </p:txBody>
      </p:sp>
      <p:sp>
        <p:nvSpPr>
          <p:cNvPr id="29" name="TextBox 28">
            <a:extLst>
              <a:ext uri="{FF2B5EF4-FFF2-40B4-BE49-F238E27FC236}">
                <a16:creationId xmlns:a16="http://schemas.microsoft.com/office/drawing/2014/main" id="{05068468-9841-05D6-4179-C2E9A280A821}"/>
              </a:ext>
            </a:extLst>
          </p:cNvPr>
          <p:cNvSpPr txBox="1"/>
          <p:nvPr/>
        </p:nvSpPr>
        <p:spPr>
          <a:xfrm>
            <a:off x="6094053" y="2718294"/>
            <a:ext cx="309700" cy="584775"/>
          </a:xfrm>
          <a:prstGeom prst="rect">
            <a:avLst/>
          </a:prstGeom>
          <a:noFill/>
        </p:spPr>
        <p:txBody>
          <a:bodyPr wrap="none" rtlCol="0">
            <a:spAutoFit/>
          </a:bodyPr>
          <a:lstStyle/>
          <a:p>
            <a:r>
              <a:rPr lang="en-US" sz="3200" dirty="0"/>
              <a:t>-</a:t>
            </a:r>
          </a:p>
        </p:txBody>
      </p:sp>
      <p:sp>
        <p:nvSpPr>
          <p:cNvPr id="30" name="TextBox 29">
            <a:extLst>
              <a:ext uri="{FF2B5EF4-FFF2-40B4-BE49-F238E27FC236}">
                <a16:creationId xmlns:a16="http://schemas.microsoft.com/office/drawing/2014/main" id="{DF1584A0-32DA-157C-9273-D21B86F3FAF8}"/>
              </a:ext>
            </a:extLst>
          </p:cNvPr>
          <p:cNvSpPr txBox="1"/>
          <p:nvPr/>
        </p:nvSpPr>
        <p:spPr>
          <a:xfrm>
            <a:off x="6115575" y="4495863"/>
            <a:ext cx="389850" cy="584775"/>
          </a:xfrm>
          <a:prstGeom prst="rect">
            <a:avLst/>
          </a:prstGeom>
          <a:noFill/>
        </p:spPr>
        <p:txBody>
          <a:bodyPr wrap="none" rtlCol="0">
            <a:spAutoFit/>
          </a:bodyPr>
          <a:lstStyle/>
          <a:p>
            <a:r>
              <a:rPr lang="en-US" sz="3200" dirty="0"/>
              <a:t>+</a:t>
            </a:r>
          </a:p>
        </p:txBody>
      </p:sp>
    </p:spTree>
    <p:extLst>
      <p:ext uri="{BB962C8B-B14F-4D97-AF65-F5344CB8AC3E}">
        <p14:creationId xmlns:p14="http://schemas.microsoft.com/office/powerpoint/2010/main" val="158749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lstStyle/>
          <a:p>
            <a:pPr>
              <a:defRPr/>
            </a:pPr>
            <a:r>
              <a:rPr lang="en-US"/>
              <a:t>Overview</a:t>
            </a:r>
            <a:endParaRPr/>
          </a:p>
        </p:txBody>
      </p:sp>
      <p:sp>
        <p:nvSpPr>
          <p:cNvPr id="5" name="Text Placeholder 4"/>
          <p:cNvSpPr>
            <a:spLocks noGrp="1"/>
          </p:cNvSpPr>
          <p:nvPr>
            <p:ph type="body" idx="1"/>
          </p:nvPr>
        </p:nvSpPr>
        <p:spPr bwMode="auto"/>
        <p:txBody>
          <a:bodyPr/>
          <a:lstStyle/>
          <a:p>
            <a:pPr>
              <a:defRPr/>
            </a:pPr>
            <a:r>
              <a:rPr lang="en-US" sz="1800" dirty="0">
                <a:solidFill>
                  <a:schemeClr val="accent5">
                    <a:lumMod val="40000"/>
                    <a:lumOff val="60000"/>
                  </a:schemeClr>
                </a:solidFill>
              </a:rPr>
              <a:t>What is perspective taking?</a:t>
            </a:r>
            <a:endParaRPr dirty="0"/>
          </a:p>
          <a:p>
            <a:pPr lvl="1">
              <a:defRPr/>
            </a:pPr>
            <a:r>
              <a:rPr lang="en-US" sz="1800" dirty="0">
                <a:solidFill>
                  <a:schemeClr val="accent5">
                    <a:lumMod val="40000"/>
                    <a:lumOff val="60000"/>
                  </a:schemeClr>
                </a:solidFill>
              </a:rPr>
              <a:t>Spatial and Social</a:t>
            </a:r>
            <a:endParaRPr dirty="0"/>
          </a:p>
          <a:p>
            <a:pPr>
              <a:defRPr/>
            </a:pPr>
            <a:r>
              <a:rPr lang="en-US" sz="1800" dirty="0">
                <a:solidFill>
                  <a:schemeClr val="accent5">
                    <a:lumMod val="40000"/>
                    <a:lumOff val="60000"/>
                  </a:schemeClr>
                </a:solidFill>
              </a:rPr>
              <a:t>Question: Is our ability to take social perspective related to our spatial perspective taking ability?</a:t>
            </a:r>
            <a:endParaRPr dirty="0"/>
          </a:p>
          <a:p>
            <a:pPr>
              <a:defRPr/>
            </a:pPr>
            <a:r>
              <a:rPr lang="en-US" sz="1800" dirty="0">
                <a:solidFill>
                  <a:schemeClr val="accent5">
                    <a:lumMod val="40000"/>
                    <a:lumOff val="60000"/>
                  </a:schemeClr>
                </a:solidFill>
              </a:rPr>
              <a:t>Hypotheses</a:t>
            </a:r>
            <a:endParaRPr dirty="0"/>
          </a:p>
          <a:p>
            <a:pPr>
              <a:defRPr/>
            </a:pPr>
            <a:r>
              <a:rPr lang="en-US" b="1" dirty="0"/>
              <a:t>Study 1</a:t>
            </a:r>
            <a:endParaRPr b="1" dirty="0"/>
          </a:p>
          <a:p>
            <a:pPr lvl="1">
              <a:defRPr/>
            </a:pPr>
            <a:r>
              <a:rPr lang="en-US" b="1" dirty="0">
                <a:solidFill>
                  <a:schemeClr val="tx1"/>
                </a:solidFill>
              </a:rPr>
              <a:t>Method</a:t>
            </a:r>
            <a:endParaRPr b="1" dirty="0"/>
          </a:p>
          <a:p>
            <a:pPr lvl="1">
              <a:defRPr/>
            </a:pPr>
            <a:r>
              <a:rPr lang="en-US" b="1" dirty="0">
                <a:solidFill>
                  <a:schemeClr val="tx1"/>
                </a:solidFill>
              </a:rPr>
              <a:t>Results</a:t>
            </a:r>
            <a:endParaRPr b="1" dirty="0"/>
          </a:p>
          <a:p>
            <a:pPr>
              <a:defRPr/>
            </a:pPr>
            <a:r>
              <a:rPr lang="en-US" dirty="0"/>
              <a:t>Study 2</a:t>
            </a:r>
            <a:endParaRPr dirty="0"/>
          </a:p>
          <a:p>
            <a:pPr>
              <a:defRPr/>
            </a:pPr>
            <a:r>
              <a:rPr lang="en-US" dirty="0"/>
              <a:t>Summary</a:t>
            </a:r>
            <a:endParaRPr dirty="0"/>
          </a:p>
          <a:p>
            <a:pPr>
              <a:defRPr/>
            </a:pPr>
            <a:r>
              <a:rPr lang="en-US" dirty="0"/>
              <a:t>Conclusion</a:t>
            </a:r>
            <a:endParaRPr dirty="0"/>
          </a:p>
          <a:p>
            <a:pPr>
              <a:defRPr/>
            </a:pPr>
            <a:endParaRPr lang="en-US"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12</a:t>
            </a:fld>
            <a:endParaRPr lang="en"/>
          </a:p>
        </p:txBody>
      </p:sp>
      <p:sp>
        <p:nvSpPr>
          <p:cNvPr id="2" name="Arrow: Down 1">
            <a:extLst>
              <a:ext uri="{FF2B5EF4-FFF2-40B4-BE49-F238E27FC236}">
                <a16:creationId xmlns:a16="http://schemas.microsoft.com/office/drawing/2014/main" id="{5164BF40-5AC0-6807-65EF-5FE782A7F39E}"/>
              </a:ext>
            </a:extLst>
          </p:cNvPr>
          <p:cNvSpPr/>
          <p:nvPr/>
        </p:nvSpPr>
        <p:spPr>
          <a:xfrm rot="5400000">
            <a:off x="3953762" y="2546902"/>
            <a:ext cx="540060"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 name="Picture 7" descr="Diagram&#10;&#10;Description automatically generated"/>
          <p:cNvPicPr>
            <a:picLocks noChangeAspect="1"/>
          </p:cNvPicPr>
          <p:nvPr/>
        </p:nvPicPr>
        <p:blipFill>
          <a:blip r:embed="rId3"/>
          <a:stretch/>
        </p:blipFill>
        <p:spPr bwMode="auto">
          <a:xfrm>
            <a:off x="1256281" y="2286000"/>
            <a:ext cx="9679438" cy="4369935"/>
          </a:xfrm>
          <a:prstGeom prst="rect">
            <a:avLst/>
          </a:prstGeom>
        </p:spPr>
      </p:pic>
      <p:sp>
        <p:nvSpPr>
          <p:cNvPr id="2" name="Title 1"/>
          <p:cNvSpPr>
            <a:spLocks noGrp="1"/>
          </p:cNvSpPr>
          <p:nvPr>
            <p:ph type="title"/>
          </p:nvPr>
        </p:nvSpPr>
        <p:spPr bwMode="auto"/>
        <p:txBody>
          <a:bodyPr/>
          <a:lstStyle/>
          <a:p>
            <a:pPr>
              <a:defRPr/>
            </a:pPr>
            <a:r>
              <a:rPr lang="en-US"/>
              <a:t>Study 1, Method</a:t>
            </a:r>
            <a:endParaRPr/>
          </a:p>
        </p:txBody>
      </p:sp>
      <p:sp>
        <p:nvSpPr>
          <p:cNvPr id="3" name="Text Placeholder 2"/>
          <p:cNvSpPr>
            <a:spLocks noGrp="1"/>
          </p:cNvSpPr>
          <p:nvPr>
            <p:ph type="body" idx="1"/>
          </p:nvPr>
        </p:nvSpPr>
        <p:spPr bwMode="auto"/>
        <p:txBody>
          <a:bodyPr/>
          <a:lstStyle/>
          <a:p>
            <a:pPr>
              <a:defRPr/>
            </a:pPr>
            <a:r>
              <a:rPr lang="en-US"/>
              <a:t>Online Study (Qualtrics)</a:t>
            </a:r>
            <a:endParaRPr/>
          </a:p>
          <a:p>
            <a:pPr lvl="1">
              <a:defRPr/>
            </a:pPr>
            <a:r>
              <a:rPr lang="en-US"/>
              <a:t>N = 250, 147 Female, 103 Male, Mean Age = 19</a:t>
            </a:r>
            <a:endParaRPr/>
          </a:p>
        </p:txBody>
      </p:sp>
      <p:sp>
        <p:nvSpPr>
          <p:cNvPr id="12" name="Slide Number Placeholder 11"/>
          <p:cNvSpPr>
            <a:spLocks noGrp="1"/>
          </p:cNvSpPr>
          <p:nvPr>
            <p:ph type="sldNum" idx="12"/>
          </p:nvPr>
        </p:nvSpPr>
        <p:spPr bwMode="auto"/>
        <p:txBody>
          <a:bodyPr/>
          <a:lstStyle/>
          <a:p>
            <a:pPr>
              <a:defRPr/>
            </a:pPr>
            <a:fld id="{00000000-1234-1234-1234-123412341234}" type="slidenum">
              <a:rPr lang="en"/>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Study 1, 2D Perspective Task</a:t>
            </a:r>
            <a:endParaRPr/>
          </a:p>
        </p:txBody>
      </p:sp>
      <p:pic>
        <p:nvPicPr>
          <p:cNvPr id="5" name="Picture 4"/>
          <p:cNvPicPr>
            <a:picLocks noChangeAspect="1"/>
          </p:cNvPicPr>
          <p:nvPr/>
        </p:nvPicPr>
        <p:blipFill>
          <a:blip r:embed="rId3"/>
          <a:stretch/>
        </p:blipFill>
        <p:spPr bwMode="auto">
          <a:xfrm>
            <a:off x="928426" y="2052650"/>
            <a:ext cx="4902414" cy="3788229"/>
          </a:xfrm>
          <a:prstGeom prst="rect">
            <a:avLst/>
          </a:prstGeom>
          <a:ln w="19050" cap="sq">
            <a:solidFill>
              <a:srgbClr val="000000"/>
            </a:solidFill>
            <a:miter lim="800000"/>
          </a:ln>
          <a:effectLst/>
        </p:spPr>
      </p:pic>
      <p:pic>
        <p:nvPicPr>
          <p:cNvPr id="9" name="Picture 8"/>
          <p:cNvPicPr>
            <a:picLocks noChangeAspect="1"/>
          </p:cNvPicPr>
          <p:nvPr/>
        </p:nvPicPr>
        <p:blipFill>
          <a:blip r:embed="rId4"/>
          <a:stretch/>
        </p:blipFill>
        <p:spPr bwMode="auto">
          <a:xfrm>
            <a:off x="6378602" y="2052651"/>
            <a:ext cx="4902414" cy="3788229"/>
          </a:xfrm>
          <a:prstGeom prst="rect">
            <a:avLst/>
          </a:prstGeom>
          <a:ln w="19050" cap="sq">
            <a:solidFill>
              <a:srgbClr val="000000"/>
            </a:solidFill>
            <a:miter lim="800000"/>
          </a:ln>
          <a:effectLst/>
        </p:spPr>
      </p:pic>
      <p:sp>
        <p:nvSpPr>
          <p:cNvPr id="12" name="TextBox 11"/>
          <p:cNvSpPr txBox="1"/>
          <p:nvPr/>
        </p:nvSpPr>
        <p:spPr bwMode="auto">
          <a:xfrm>
            <a:off x="4492172" y="1417837"/>
            <a:ext cx="2677336" cy="461665"/>
          </a:xfrm>
          <a:prstGeom prst="rect">
            <a:avLst/>
          </a:prstGeom>
          <a:noFill/>
        </p:spPr>
        <p:txBody>
          <a:bodyPr wrap="none" rtlCol="0">
            <a:spAutoFit/>
          </a:bodyPr>
          <a:lstStyle/>
          <a:p>
            <a:pPr>
              <a:defRPr/>
            </a:pPr>
            <a:r>
              <a:rPr lang="en-US" sz="2400" b="1"/>
              <a:t>Condition: “Self”</a:t>
            </a:r>
            <a:endParaRPr/>
          </a:p>
        </p:txBody>
      </p:sp>
      <p:sp>
        <p:nvSpPr>
          <p:cNvPr id="6" name="Slide Number Placeholder 5"/>
          <p:cNvSpPr>
            <a:spLocks noGrp="1"/>
          </p:cNvSpPr>
          <p:nvPr>
            <p:ph type="sldNum" idx="12"/>
          </p:nvPr>
        </p:nvSpPr>
        <p:spPr bwMode="auto"/>
        <p:txBody>
          <a:bodyPr/>
          <a:lstStyle/>
          <a:p>
            <a:pPr>
              <a:defRPr/>
            </a:pPr>
            <a:fld id="{00000000-1234-1234-1234-123412341234}" type="slidenum">
              <a:rPr lang="en"/>
              <a:t>14</a:t>
            </a:fld>
            <a:endParaRPr lang="en"/>
          </a:p>
        </p:txBody>
      </p:sp>
      <p:pic>
        <p:nvPicPr>
          <p:cNvPr id="4" name="Picture 3" descr="A picture containing electronics, keyboard, black, plastic&#10;&#10;Description automatically generated">
            <a:extLst>
              <a:ext uri="{FF2B5EF4-FFF2-40B4-BE49-F238E27FC236}">
                <a16:creationId xmlns:a16="http://schemas.microsoft.com/office/drawing/2014/main" id="{B5F0E86C-19A7-6D8D-20EB-4E65A6B871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7608" y="5549003"/>
            <a:ext cx="1632446" cy="1120357"/>
          </a:xfrm>
          <a:prstGeom prst="rect">
            <a:avLst/>
          </a:prstGeom>
        </p:spPr>
      </p:pic>
      <p:pic>
        <p:nvPicPr>
          <p:cNvPr id="13" name="Picture 12" descr="A picture containing electronics, keyboard, black, plastic&#10;&#10;Description automatically generated">
            <a:extLst>
              <a:ext uri="{FF2B5EF4-FFF2-40B4-BE49-F238E27FC236}">
                <a16:creationId xmlns:a16="http://schemas.microsoft.com/office/drawing/2014/main" id="{9A5B5972-FE8F-D8F6-84AD-FFA59E7AB8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8009388" y="5549002"/>
            <a:ext cx="1632446" cy="1120357"/>
          </a:xfrm>
          <a:prstGeom prst="rect">
            <a:avLst/>
          </a:prstGeom>
        </p:spPr>
      </p:pic>
      <p:pic>
        <p:nvPicPr>
          <p:cNvPr id="17" name="Graphic 16" descr="Right pointing backhand index with solid fill">
            <a:extLst>
              <a:ext uri="{FF2B5EF4-FFF2-40B4-BE49-F238E27FC236}">
                <a16:creationId xmlns:a16="http://schemas.microsoft.com/office/drawing/2014/main" id="{575A50A6-93FD-C270-724A-23FD95F8A9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376728">
            <a:off x="3240129" y="5651979"/>
            <a:ext cx="914400" cy="914400"/>
          </a:xfrm>
          <a:prstGeom prst="rect">
            <a:avLst/>
          </a:prstGeom>
        </p:spPr>
      </p:pic>
      <p:pic>
        <p:nvPicPr>
          <p:cNvPr id="18" name="Graphic 17" descr="Right pointing backhand index with solid fill">
            <a:extLst>
              <a:ext uri="{FF2B5EF4-FFF2-40B4-BE49-F238E27FC236}">
                <a16:creationId xmlns:a16="http://schemas.microsoft.com/office/drawing/2014/main" id="{1E54C023-D7DE-95FB-116C-BEFE268C3F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rot="12961440">
            <a:off x="9229788" y="5887480"/>
            <a:ext cx="914400" cy="914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Study 1, 2D Perspective Task</a:t>
            </a:r>
            <a:endParaRPr/>
          </a:p>
        </p:txBody>
      </p:sp>
      <p:sp>
        <p:nvSpPr>
          <p:cNvPr id="12" name="TextBox 11"/>
          <p:cNvSpPr txBox="1"/>
          <p:nvPr/>
        </p:nvSpPr>
        <p:spPr bwMode="auto">
          <a:xfrm>
            <a:off x="4521200" y="1417837"/>
            <a:ext cx="2933816" cy="461665"/>
          </a:xfrm>
          <a:prstGeom prst="rect">
            <a:avLst/>
          </a:prstGeom>
          <a:noFill/>
        </p:spPr>
        <p:txBody>
          <a:bodyPr wrap="none" rtlCol="0">
            <a:spAutoFit/>
          </a:bodyPr>
          <a:lstStyle/>
          <a:p>
            <a:pPr>
              <a:defRPr/>
            </a:pPr>
            <a:r>
              <a:rPr lang="en-US" sz="2400" b="1"/>
              <a:t>Condition: “Other”</a:t>
            </a:r>
            <a:endParaRPr/>
          </a:p>
        </p:txBody>
      </p:sp>
      <p:pic>
        <p:nvPicPr>
          <p:cNvPr id="23" name="Picture 22"/>
          <p:cNvPicPr>
            <a:picLocks noChangeAspect="1"/>
          </p:cNvPicPr>
          <p:nvPr/>
        </p:nvPicPr>
        <p:blipFill>
          <a:blip r:embed="rId3"/>
          <a:stretch/>
        </p:blipFill>
        <p:spPr bwMode="auto">
          <a:xfrm>
            <a:off x="928426" y="2052650"/>
            <a:ext cx="4902414" cy="3788229"/>
          </a:xfrm>
          <a:prstGeom prst="rect">
            <a:avLst/>
          </a:prstGeom>
          <a:ln w="19050" cap="sq">
            <a:solidFill>
              <a:srgbClr val="000000"/>
            </a:solidFill>
            <a:miter lim="800000"/>
          </a:ln>
          <a:effec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6378602" y="2052651"/>
            <a:ext cx="4902414" cy="3788229"/>
          </a:xfrm>
          <a:prstGeom prst="rect">
            <a:avLst/>
          </a:prstGeom>
          <a:ln w="19050" cap="sq">
            <a:solidFill>
              <a:srgbClr val="000000"/>
            </a:solidFill>
            <a:miter lim="800000"/>
          </a:ln>
          <a:effectLst/>
        </p:spPr>
      </p:pic>
      <p:sp>
        <p:nvSpPr>
          <p:cNvPr id="5" name="Slide Number Placeholder 4"/>
          <p:cNvSpPr>
            <a:spLocks noGrp="1"/>
          </p:cNvSpPr>
          <p:nvPr>
            <p:ph type="sldNum" idx="12"/>
          </p:nvPr>
        </p:nvSpPr>
        <p:spPr bwMode="auto"/>
        <p:txBody>
          <a:bodyPr/>
          <a:lstStyle/>
          <a:p>
            <a:pPr>
              <a:defRPr/>
            </a:pPr>
            <a:fld id="{00000000-1234-1234-1234-123412341234}" type="slidenum">
              <a:rPr lang="en"/>
              <a:t>15</a:t>
            </a:fld>
            <a:endParaRPr lang="en"/>
          </a:p>
        </p:txBody>
      </p:sp>
      <p:pic>
        <p:nvPicPr>
          <p:cNvPr id="3" name="Picture 2" descr="A picture containing electronics, keyboard, black, plastic&#10;&#10;Description automatically generated">
            <a:extLst>
              <a:ext uri="{FF2B5EF4-FFF2-40B4-BE49-F238E27FC236}">
                <a16:creationId xmlns:a16="http://schemas.microsoft.com/office/drawing/2014/main" id="{6075B1C8-D220-28B2-EE14-329AFAE6EF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2471062" y="5398430"/>
            <a:ext cx="1793943" cy="1231193"/>
          </a:xfrm>
          <a:prstGeom prst="rect">
            <a:avLst/>
          </a:prstGeom>
        </p:spPr>
      </p:pic>
      <p:pic>
        <p:nvPicPr>
          <p:cNvPr id="4" name="Picture 3" descr="A picture containing electronics, keyboard, black, plastic&#10;&#10;Description automatically generated">
            <a:extLst>
              <a:ext uri="{FF2B5EF4-FFF2-40B4-BE49-F238E27FC236}">
                <a16:creationId xmlns:a16="http://schemas.microsoft.com/office/drawing/2014/main" id="{05868DF1-6017-D86C-8BB8-4AEEE5D8FE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7977005" y="5379885"/>
            <a:ext cx="1847985" cy="1268282"/>
          </a:xfrm>
          <a:prstGeom prst="rect">
            <a:avLst/>
          </a:prstGeom>
        </p:spPr>
      </p:pic>
      <p:pic>
        <p:nvPicPr>
          <p:cNvPr id="9" name="Graphic 8" descr="Right pointing backhand index with solid fill">
            <a:extLst>
              <a:ext uri="{FF2B5EF4-FFF2-40B4-BE49-F238E27FC236}">
                <a16:creationId xmlns:a16="http://schemas.microsoft.com/office/drawing/2014/main" id="{90003DF1-0292-33F3-792B-2B3AB32DB6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4376728">
            <a:off x="3201930" y="5566895"/>
            <a:ext cx="914400" cy="914400"/>
          </a:xfrm>
          <a:prstGeom prst="rect">
            <a:avLst/>
          </a:prstGeom>
        </p:spPr>
      </p:pic>
      <p:pic>
        <p:nvPicPr>
          <p:cNvPr id="10" name="Graphic 9" descr="Right pointing backhand index with solid fill">
            <a:extLst>
              <a:ext uri="{FF2B5EF4-FFF2-40B4-BE49-F238E27FC236}">
                <a16:creationId xmlns:a16="http://schemas.microsoft.com/office/drawing/2014/main" id="{022BC8CE-FF59-80F5-45CA-F17356F47D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20367506">
            <a:off x="7450006" y="5812244"/>
            <a:ext cx="914400" cy="91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Study 1, 2D Perspective Task</a:t>
            </a:r>
            <a:endParaRPr/>
          </a:p>
        </p:txBody>
      </p:sp>
      <p:sp>
        <p:nvSpPr>
          <p:cNvPr id="12" name="TextBox 11"/>
          <p:cNvSpPr txBox="1"/>
          <p:nvPr/>
        </p:nvSpPr>
        <p:spPr bwMode="auto">
          <a:xfrm>
            <a:off x="4521200" y="1417837"/>
            <a:ext cx="2933816" cy="461665"/>
          </a:xfrm>
          <a:prstGeom prst="rect">
            <a:avLst/>
          </a:prstGeom>
          <a:noFill/>
        </p:spPr>
        <p:txBody>
          <a:bodyPr wrap="none" rtlCol="0">
            <a:spAutoFit/>
          </a:bodyPr>
          <a:lstStyle/>
          <a:p>
            <a:pPr>
              <a:defRPr/>
            </a:pPr>
            <a:r>
              <a:rPr lang="en-US" sz="2400" b="1"/>
              <a:t>Condition: “Other”</a:t>
            </a:r>
            <a:endParaRPr/>
          </a:p>
        </p:txBody>
      </p:sp>
      <p:pic>
        <p:nvPicPr>
          <p:cNvPr id="23" name="Picture 22"/>
          <p:cNvPicPr>
            <a:picLocks noChangeAspect="1"/>
          </p:cNvPicPr>
          <p:nvPr/>
        </p:nvPicPr>
        <p:blipFill>
          <a:blip r:embed="rId3"/>
          <a:stretch/>
        </p:blipFill>
        <p:spPr bwMode="auto">
          <a:xfrm>
            <a:off x="928426" y="2052650"/>
            <a:ext cx="4902414" cy="3788229"/>
          </a:xfrm>
          <a:prstGeom prst="rect">
            <a:avLst/>
          </a:prstGeom>
          <a:ln w="19050" cap="sq">
            <a:solidFill>
              <a:srgbClr val="000000"/>
            </a:solidFill>
            <a:miter lim="800000"/>
          </a:ln>
          <a:effec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6378602" y="2052651"/>
            <a:ext cx="4902414" cy="3788229"/>
          </a:xfrm>
          <a:prstGeom prst="rect">
            <a:avLst/>
          </a:prstGeom>
          <a:ln w="19050" cap="sq">
            <a:solidFill>
              <a:srgbClr val="000000"/>
            </a:solidFill>
            <a:miter lim="800000"/>
          </a:ln>
          <a:effectLst/>
        </p:spPr>
      </p:pic>
      <p:sp>
        <p:nvSpPr>
          <p:cNvPr id="5" name="Slide Number Placeholder 4"/>
          <p:cNvSpPr>
            <a:spLocks noGrp="1"/>
          </p:cNvSpPr>
          <p:nvPr>
            <p:ph type="sldNum" idx="12"/>
          </p:nvPr>
        </p:nvSpPr>
        <p:spPr bwMode="auto"/>
        <p:txBody>
          <a:bodyPr/>
          <a:lstStyle/>
          <a:p>
            <a:pPr>
              <a:defRPr/>
            </a:pPr>
            <a:fld id="{00000000-1234-1234-1234-123412341234}" type="slidenum">
              <a:rPr lang="en"/>
              <a:t>16</a:t>
            </a:fld>
            <a:endParaRPr lang="en"/>
          </a:p>
        </p:txBody>
      </p:sp>
      <p:pic>
        <p:nvPicPr>
          <p:cNvPr id="3" name="Picture 2" descr="A picture containing electronics, keyboard, black, plastic&#10;&#10;Description automatically generated">
            <a:extLst>
              <a:ext uri="{FF2B5EF4-FFF2-40B4-BE49-F238E27FC236}">
                <a16:creationId xmlns:a16="http://schemas.microsoft.com/office/drawing/2014/main" id="{6075B1C8-D220-28B2-EE14-329AFAE6EF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rot="5400000">
            <a:off x="2571916" y="5215865"/>
            <a:ext cx="1714827" cy="1176895"/>
          </a:xfrm>
          <a:prstGeom prst="rect">
            <a:avLst/>
          </a:prstGeom>
        </p:spPr>
      </p:pic>
      <p:pic>
        <p:nvPicPr>
          <p:cNvPr id="4" name="Picture 3" descr="A picture containing electronics, keyboard, black, plastic&#10;&#10;Description automatically generated">
            <a:extLst>
              <a:ext uri="{FF2B5EF4-FFF2-40B4-BE49-F238E27FC236}">
                <a16:creationId xmlns:a16="http://schemas.microsoft.com/office/drawing/2014/main" id="{05868DF1-6017-D86C-8BB8-4AEEE5D8FE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rot="16200000">
            <a:off x="8032768" y="5317671"/>
            <a:ext cx="1594082" cy="1094027"/>
          </a:xfrm>
          <a:prstGeom prst="rect">
            <a:avLst/>
          </a:prstGeom>
        </p:spPr>
      </p:pic>
      <p:pic>
        <p:nvPicPr>
          <p:cNvPr id="6" name="Graphic 5" descr="Right pointing backhand index with solid fill">
            <a:extLst>
              <a:ext uri="{FF2B5EF4-FFF2-40B4-BE49-F238E27FC236}">
                <a16:creationId xmlns:a16="http://schemas.microsoft.com/office/drawing/2014/main" id="{AD70FC74-737B-EA8E-4DF1-0C12E6EBA7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9455888">
            <a:off x="3007695" y="5643673"/>
            <a:ext cx="914400" cy="914400"/>
          </a:xfrm>
          <a:prstGeom prst="rect">
            <a:avLst/>
          </a:prstGeom>
        </p:spPr>
      </p:pic>
      <p:pic>
        <p:nvPicPr>
          <p:cNvPr id="7" name="Graphic 6" descr="Right pointing backhand index with solid fill">
            <a:extLst>
              <a:ext uri="{FF2B5EF4-FFF2-40B4-BE49-F238E27FC236}">
                <a16:creationId xmlns:a16="http://schemas.microsoft.com/office/drawing/2014/main" id="{AD8D1D2C-08BF-134D-7FB2-3E58FF0898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9629392">
            <a:off x="8954295" y="5698176"/>
            <a:ext cx="914400" cy="914400"/>
          </a:xfrm>
          <a:prstGeom prst="rect">
            <a:avLst/>
          </a:prstGeom>
        </p:spPr>
      </p:pic>
    </p:spTree>
    <p:extLst>
      <p:ext uri="{BB962C8B-B14F-4D97-AF65-F5344CB8AC3E}">
        <p14:creationId xmlns:p14="http://schemas.microsoft.com/office/powerpoint/2010/main" val="257265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Study 1, Social Perspective Task (Mentalizing)</a:t>
            </a:r>
            <a:endParaRPr/>
          </a:p>
        </p:txBody>
      </p:sp>
      <p:sp>
        <p:nvSpPr>
          <p:cNvPr id="4" name="TextBox 3"/>
          <p:cNvSpPr txBox="1"/>
          <p:nvPr/>
        </p:nvSpPr>
        <p:spPr bwMode="auto">
          <a:xfrm>
            <a:off x="7273364" y="6275586"/>
            <a:ext cx="3278521" cy="307777"/>
          </a:xfrm>
          <a:prstGeom prst="rect">
            <a:avLst/>
          </a:prstGeom>
          <a:noFill/>
        </p:spPr>
        <p:txBody>
          <a:bodyPr wrap="square" rtlCol="0">
            <a:spAutoFit/>
          </a:bodyPr>
          <a:lstStyle/>
          <a:p>
            <a:pPr>
              <a:defRPr/>
            </a:pPr>
            <a:r>
              <a:rPr lang="en-US" dirty="0"/>
              <a:t>Adapted from </a:t>
            </a:r>
            <a:r>
              <a:rPr lang="en-US" sz="1400" dirty="0"/>
              <a:t>Saxe &amp; Kanwisher, 2003</a:t>
            </a:r>
            <a:endParaRPr lang="en-US"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17</a:t>
            </a:fld>
            <a:endParaRPr lang="en"/>
          </a:p>
        </p:txBody>
      </p:sp>
      <p:pic>
        <p:nvPicPr>
          <p:cNvPr id="5" name="Picture 4">
            <a:extLst>
              <a:ext uri="{FF2B5EF4-FFF2-40B4-BE49-F238E27FC236}">
                <a16:creationId xmlns:a16="http://schemas.microsoft.com/office/drawing/2014/main" id="{374010CD-3885-93B1-CBF0-F1F22342E9AD}"/>
              </a:ext>
            </a:extLst>
          </p:cNvPr>
          <p:cNvPicPr>
            <a:picLocks noChangeAspect="1"/>
          </p:cNvPicPr>
          <p:nvPr/>
        </p:nvPicPr>
        <p:blipFill>
          <a:blip r:embed="rId3"/>
          <a:stretch>
            <a:fillRect/>
          </a:stretch>
        </p:blipFill>
        <p:spPr>
          <a:xfrm>
            <a:off x="2351584" y="1722474"/>
            <a:ext cx="7416824" cy="4577523"/>
          </a:xfrm>
          <a:prstGeom prst="rect">
            <a:avLst/>
          </a:prstGeom>
        </p:spPr>
      </p:pic>
      <p:sp>
        <p:nvSpPr>
          <p:cNvPr id="12" name="TextBox 11">
            <a:extLst>
              <a:ext uri="{FF2B5EF4-FFF2-40B4-BE49-F238E27FC236}">
                <a16:creationId xmlns:a16="http://schemas.microsoft.com/office/drawing/2014/main" id="{1027DF39-E1CE-7385-1426-C656BAAC2EA9}"/>
              </a:ext>
            </a:extLst>
          </p:cNvPr>
          <p:cNvSpPr txBox="1"/>
          <p:nvPr/>
        </p:nvSpPr>
        <p:spPr>
          <a:xfrm>
            <a:off x="1580219" y="3777597"/>
            <a:ext cx="771365" cy="307777"/>
          </a:xfrm>
          <a:prstGeom prst="rect">
            <a:avLst/>
          </a:prstGeom>
          <a:noFill/>
        </p:spPr>
        <p:txBody>
          <a:bodyPr wrap="none" rtlCol="0">
            <a:spAutoFit/>
          </a:bodyPr>
          <a:lstStyle/>
          <a:p>
            <a:r>
              <a:rPr lang="en-US" dirty="0"/>
              <a:t>Correct</a:t>
            </a:r>
          </a:p>
        </p:txBody>
      </p:sp>
      <p:sp>
        <p:nvSpPr>
          <p:cNvPr id="13" name="TextBox 12">
            <a:extLst>
              <a:ext uri="{FF2B5EF4-FFF2-40B4-BE49-F238E27FC236}">
                <a16:creationId xmlns:a16="http://schemas.microsoft.com/office/drawing/2014/main" id="{ADF437BE-5230-190F-E035-201A4BB638F9}"/>
              </a:ext>
            </a:extLst>
          </p:cNvPr>
          <p:cNvSpPr txBox="1"/>
          <p:nvPr/>
        </p:nvSpPr>
        <p:spPr>
          <a:xfrm>
            <a:off x="1479938" y="4391581"/>
            <a:ext cx="880369" cy="307777"/>
          </a:xfrm>
          <a:prstGeom prst="rect">
            <a:avLst/>
          </a:prstGeom>
          <a:noFill/>
        </p:spPr>
        <p:txBody>
          <a:bodyPr wrap="none" rtlCol="0">
            <a:spAutoFit/>
          </a:bodyPr>
          <a:lstStyle/>
          <a:p>
            <a:r>
              <a:rPr lang="en-US" dirty="0"/>
              <a:t>Incorrect</a:t>
            </a:r>
          </a:p>
        </p:txBody>
      </p:sp>
      <p:sp>
        <p:nvSpPr>
          <p:cNvPr id="14" name="TextBox 13">
            <a:extLst>
              <a:ext uri="{FF2B5EF4-FFF2-40B4-BE49-F238E27FC236}">
                <a16:creationId xmlns:a16="http://schemas.microsoft.com/office/drawing/2014/main" id="{CC610003-5603-582A-224B-BB061F8D37D7}"/>
              </a:ext>
            </a:extLst>
          </p:cNvPr>
          <p:cNvSpPr txBox="1"/>
          <p:nvPr/>
        </p:nvSpPr>
        <p:spPr bwMode="auto">
          <a:xfrm>
            <a:off x="9670731" y="4941168"/>
            <a:ext cx="880369" cy="307777"/>
          </a:xfrm>
          <a:prstGeom prst="rect">
            <a:avLst/>
          </a:prstGeom>
          <a:noFill/>
        </p:spPr>
        <p:txBody>
          <a:bodyPr wrap="none" rtlCol="0">
            <a:spAutoFit/>
          </a:bodyPr>
          <a:lstStyle/>
          <a:p>
            <a:r>
              <a:rPr lang="en-US" dirty="0"/>
              <a:t>Incorrect</a:t>
            </a:r>
          </a:p>
        </p:txBody>
      </p:sp>
      <p:sp>
        <p:nvSpPr>
          <p:cNvPr id="15" name="TextBox 14">
            <a:extLst>
              <a:ext uri="{FF2B5EF4-FFF2-40B4-BE49-F238E27FC236}">
                <a16:creationId xmlns:a16="http://schemas.microsoft.com/office/drawing/2014/main" id="{7BA60ED1-69FD-BE7D-8214-5CB0B644F7EE}"/>
              </a:ext>
            </a:extLst>
          </p:cNvPr>
          <p:cNvSpPr txBox="1"/>
          <p:nvPr/>
        </p:nvSpPr>
        <p:spPr bwMode="auto">
          <a:xfrm>
            <a:off x="9670731" y="5555152"/>
            <a:ext cx="771365" cy="307777"/>
          </a:xfrm>
          <a:prstGeom prst="rect">
            <a:avLst/>
          </a:prstGeom>
          <a:noFill/>
        </p:spPr>
        <p:txBody>
          <a:bodyPr wrap="none" rtlCol="0">
            <a:spAutoFit/>
          </a:bodyPr>
          <a:lstStyle/>
          <a:p>
            <a:r>
              <a:rPr lang="en-US" dirty="0"/>
              <a:t>Correct</a:t>
            </a:r>
          </a:p>
        </p:txBody>
      </p:sp>
      <p:pic>
        <p:nvPicPr>
          <p:cNvPr id="17" name="Graphic 16" descr="Cursor with solid fill">
            <a:extLst>
              <a:ext uri="{FF2B5EF4-FFF2-40B4-BE49-F238E27FC236}">
                <a16:creationId xmlns:a16="http://schemas.microsoft.com/office/drawing/2014/main" id="{3DDE3498-9C2E-D383-349F-BC7589E168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8939" y="3931485"/>
            <a:ext cx="421196" cy="421196"/>
          </a:xfrm>
          <a:prstGeom prst="rect">
            <a:avLst/>
          </a:prstGeom>
        </p:spPr>
      </p:pic>
      <p:pic>
        <p:nvPicPr>
          <p:cNvPr id="18" name="Graphic 17" descr="Cursor with solid fill">
            <a:extLst>
              <a:ext uri="{FF2B5EF4-FFF2-40B4-BE49-F238E27FC236}">
                <a16:creationId xmlns:a16="http://schemas.microsoft.com/office/drawing/2014/main" id="{EB7388C4-DDED-98F8-B1A1-7AC24ABA5C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5951984" y="5652331"/>
            <a:ext cx="421196" cy="421196"/>
          </a:xfrm>
          <a:prstGeom prst="rect">
            <a:avLst/>
          </a:prstGeom>
        </p:spPr>
      </p:pic>
    </p:spTree>
    <p:extLst>
      <p:ext uri="{BB962C8B-B14F-4D97-AF65-F5344CB8AC3E}">
        <p14:creationId xmlns:p14="http://schemas.microsoft.com/office/powerpoint/2010/main" val="419808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09600" y="2857400"/>
            <a:ext cx="10972800" cy="1143200"/>
          </a:xfrm>
        </p:spPr>
        <p:txBody>
          <a:bodyPr/>
          <a:lstStyle/>
          <a:p>
            <a:pPr>
              <a:defRPr/>
            </a:pPr>
            <a:r>
              <a:rPr lang="en-US"/>
              <a:t>Study 1, Results</a:t>
            </a:r>
            <a:endParaRPr lang="en-US" u="sng"/>
          </a:p>
        </p:txBody>
      </p:sp>
      <p:sp>
        <p:nvSpPr>
          <p:cNvPr id="5" name="Slide Number Placeholder 4"/>
          <p:cNvSpPr>
            <a:spLocks noGrp="1"/>
          </p:cNvSpPr>
          <p:nvPr>
            <p:ph type="sldNum" idx="12"/>
          </p:nvPr>
        </p:nvSpPr>
        <p:spPr bwMode="auto"/>
        <p:txBody>
          <a:bodyPr/>
          <a:lstStyle/>
          <a:p>
            <a:pPr>
              <a:defRPr/>
            </a:pPr>
            <a:fld id="{00000000-1234-1234-1234-123412341234}" type="slidenum">
              <a:rPr lang="en"/>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2800"/>
              <a:t>H1: People who are better at taking other’s spatial perspectives are also better at mentalizing</a:t>
            </a:r>
            <a:endParaRPr/>
          </a:p>
        </p:txBody>
      </p:sp>
      <p:pic>
        <p:nvPicPr>
          <p:cNvPr id="6" name="Picture 5"/>
          <p:cNvPicPr>
            <a:picLocks noChangeAspect="1"/>
          </p:cNvPicPr>
          <p:nvPr/>
        </p:nvPicPr>
        <p:blipFill>
          <a:blip r:embed="rId3"/>
          <a:stretch/>
        </p:blipFill>
        <p:spPr bwMode="auto">
          <a:xfrm>
            <a:off x="5652726" y="1529441"/>
            <a:ext cx="5704646" cy="4278485"/>
          </a:xfrm>
          <a:prstGeom prst="rect">
            <a:avLst/>
          </a:prstGeom>
        </p:spPr>
      </p:pic>
      <p:pic>
        <p:nvPicPr>
          <p:cNvPr id="8" name="Picture 7" descr="Chart, treemap chart&#10;&#10;Description automatically generated"/>
          <p:cNvPicPr>
            <a:picLocks noChangeAspect="1"/>
          </p:cNvPicPr>
          <p:nvPr/>
        </p:nvPicPr>
        <p:blipFill>
          <a:blip r:embed="rId4"/>
          <a:stretch/>
        </p:blipFill>
        <p:spPr bwMode="auto">
          <a:xfrm>
            <a:off x="355600" y="1765983"/>
            <a:ext cx="5093927" cy="3326034"/>
          </a:xfrm>
          <a:prstGeom prst="rect">
            <a:avLst/>
          </a:prstGeom>
        </p:spPr>
      </p:pic>
      <p:sp>
        <p:nvSpPr>
          <p:cNvPr id="9" name="Arrow: Right 8"/>
          <p:cNvSpPr/>
          <p:nvPr/>
        </p:nvSpPr>
        <p:spPr bwMode="auto">
          <a:xfrm>
            <a:off x="2902563" y="2278742"/>
            <a:ext cx="2750163" cy="348343"/>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1" name="TextBox 10"/>
          <p:cNvSpPr txBox="1"/>
          <p:nvPr/>
        </p:nvSpPr>
        <p:spPr bwMode="auto">
          <a:xfrm>
            <a:off x="908465" y="5040862"/>
            <a:ext cx="3595856" cy="307777"/>
          </a:xfrm>
          <a:prstGeom prst="rect">
            <a:avLst/>
          </a:prstGeom>
          <a:noFill/>
        </p:spPr>
        <p:txBody>
          <a:bodyPr wrap="none" rtlCol="0">
            <a:spAutoFit/>
          </a:bodyPr>
          <a:lstStyle/>
          <a:p>
            <a:pPr>
              <a:defRPr/>
            </a:pPr>
            <a:r>
              <a:rPr lang="en-US"/>
              <a:t>* Bonferroni adjusted for 4 tests </a:t>
            </a:r>
            <a:r>
              <a:rPr lang="el-GR"/>
              <a:t>α</a:t>
            </a:r>
            <a:r>
              <a:rPr lang="en-US"/>
              <a:t> = 0.0125</a:t>
            </a:r>
            <a:endParaRPr/>
          </a:p>
        </p:txBody>
      </p:sp>
      <p:sp>
        <p:nvSpPr>
          <p:cNvPr id="5" name="Slide Number Placeholder 4"/>
          <p:cNvSpPr>
            <a:spLocks noGrp="1"/>
          </p:cNvSpPr>
          <p:nvPr>
            <p:ph type="sldNum" idx="12"/>
          </p:nvPr>
        </p:nvSpPr>
        <p:spPr bwMode="auto"/>
        <p:txBody>
          <a:bodyPr/>
          <a:lstStyle/>
          <a:p>
            <a:pPr>
              <a:defRPr/>
            </a:pPr>
            <a:fld id="{00000000-1234-1234-1234-123412341234}" type="slidenum">
              <a:rPr lang="en"/>
              <a:t>19</a:t>
            </a:fld>
            <a:endParaRPr lang="en"/>
          </a:p>
        </p:txBody>
      </p:sp>
      <p:sp>
        <p:nvSpPr>
          <p:cNvPr id="7" name="Oval 6"/>
          <p:cNvSpPr/>
          <p:nvPr/>
        </p:nvSpPr>
        <p:spPr bwMode="auto">
          <a:xfrm>
            <a:off x="2554513" y="2201888"/>
            <a:ext cx="522515" cy="522515"/>
          </a:xfrm>
          <a:prstGeom prst="ellipse">
            <a:avLst/>
          </a:prstGeom>
          <a:noFill/>
          <a:ln w="57150" cap="flat" cmpd="sng" algn="ctr">
            <a:solidFill>
              <a:schemeClr val="accent1"/>
            </a:solidFill>
            <a:prstDash val="solid"/>
            <a:round/>
            <a:headEnd type="none" w="med" len="med"/>
            <a:tailEnd type="none" w="med" len="med"/>
          </a:ln>
        </p:spPr>
        <p:style>
          <a:lnRef idx="0">
            <a:srgbClr val="000000"/>
          </a:lnRef>
          <a:fillRef idx="0">
            <a:srgbClr val="000000"/>
          </a:fillRef>
          <a:effectRef idx="0">
            <a:srgbClr val="000000"/>
          </a:effectRef>
          <a:fontRef idx="minor">
            <a:schemeClr val="accent1"/>
          </a:fontRef>
        </p:style>
        <p:txBody>
          <a:bodyPr rtlCol="0" anchor="ctr"/>
          <a:lstStyle/>
          <a:p>
            <a:pPr algn="ctr">
              <a:defRPr/>
            </a:pP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lstStyle/>
          <a:p>
            <a:pPr>
              <a:defRPr/>
            </a:pPr>
            <a:r>
              <a:rPr lang="en-US"/>
              <a:t>Overview</a:t>
            </a:r>
            <a:endParaRPr/>
          </a:p>
        </p:txBody>
      </p:sp>
      <p:sp>
        <p:nvSpPr>
          <p:cNvPr id="5" name="Text Placeholder 4"/>
          <p:cNvSpPr>
            <a:spLocks noGrp="1"/>
          </p:cNvSpPr>
          <p:nvPr>
            <p:ph type="body" idx="1"/>
          </p:nvPr>
        </p:nvSpPr>
        <p:spPr bwMode="auto"/>
        <p:txBody>
          <a:bodyPr/>
          <a:lstStyle/>
          <a:p>
            <a:pPr>
              <a:defRPr/>
            </a:pPr>
            <a:r>
              <a:rPr lang="en-US" dirty="0"/>
              <a:t>What is perspective taking?</a:t>
            </a:r>
            <a:endParaRPr dirty="0"/>
          </a:p>
          <a:p>
            <a:pPr lvl="1">
              <a:defRPr/>
            </a:pPr>
            <a:r>
              <a:rPr lang="en-US" dirty="0"/>
              <a:t>Spatial and Social</a:t>
            </a:r>
            <a:endParaRPr dirty="0"/>
          </a:p>
          <a:p>
            <a:pPr>
              <a:defRPr/>
            </a:pPr>
            <a:r>
              <a:rPr lang="en-US" dirty="0"/>
              <a:t>Question: Is our ability to take social perspective related to our spatial perspective taking ability?</a:t>
            </a:r>
            <a:endParaRPr dirty="0"/>
          </a:p>
          <a:p>
            <a:pPr>
              <a:defRPr/>
            </a:pPr>
            <a:r>
              <a:rPr lang="en-US" dirty="0"/>
              <a:t>Hypotheses</a:t>
            </a:r>
          </a:p>
          <a:p>
            <a:pPr>
              <a:defRPr/>
            </a:pPr>
            <a:r>
              <a:rPr lang="en-US" dirty="0"/>
              <a:t>Study 1</a:t>
            </a:r>
            <a:endParaRPr dirty="0"/>
          </a:p>
          <a:p>
            <a:pPr>
              <a:defRPr/>
            </a:pPr>
            <a:r>
              <a:rPr lang="en-US" dirty="0"/>
              <a:t>Study 2</a:t>
            </a:r>
            <a:endParaRPr dirty="0"/>
          </a:p>
          <a:p>
            <a:pPr>
              <a:defRPr/>
            </a:pPr>
            <a:r>
              <a:rPr lang="en-US" dirty="0"/>
              <a:t>Summary</a:t>
            </a:r>
            <a:endParaRPr dirty="0"/>
          </a:p>
          <a:p>
            <a:pPr>
              <a:defRPr/>
            </a:pPr>
            <a:r>
              <a:rPr lang="en-US" dirty="0"/>
              <a:t>Conclusion</a:t>
            </a:r>
            <a:endParaRPr dirty="0"/>
          </a:p>
          <a:p>
            <a:pPr>
              <a:defRPr/>
            </a:pPr>
            <a:endParaRPr lang="en-US"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0" name="Title 1"/>
          <p:cNvSpPr>
            <a:spLocks noGrp="1"/>
          </p:cNvSpPr>
          <p:nvPr>
            <p:ph type="title"/>
          </p:nvPr>
        </p:nvSpPr>
        <p:spPr bwMode="auto">
          <a:xfrm>
            <a:off x="609600" y="203363"/>
            <a:ext cx="10972800" cy="1143200"/>
          </a:xfrm>
        </p:spPr>
        <p:txBody>
          <a:bodyPr/>
          <a:lstStyle/>
          <a:p>
            <a:pPr>
              <a:defRPr/>
            </a:pPr>
            <a:r>
              <a:rPr lang="en-US" sz="3600"/>
              <a:t>H2: No Individual Differences Factors In Common</a:t>
            </a:r>
            <a:endParaRPr/>
          </a:p>
        </p:txBody>
      </p:sp>
      <p:sp>
        <p:nvSpPr>
          <p:cNvPr id="28" name="TextBox 27"/>
          <p:cNvSpPr txBox="1"/>
          <p:nvPr/>
        </p:nvSpPr>
        <p:spPr bwMode="auto">
          <a:xfrm>
            <a:off x="9548903" y="3429000"/>
            <a:ext cx="1824538" cy="1384995"/>
          </a:xfrm>
          <a:prstGeom prst="rect">
            <a:avLst/>
          </a:prstGeom>
          <a:noFill/>
        </p:spPr>
        <p:txBody>
          <a:bodyPr wrap="none" rtlCol="0">
            <a:spAutoFit/>
          </a:bodyPr>
          <a:lstStyle/>
          <a:p>
            <a:pPr algn="ctr">
              <a:defRPr/>
            </a:pPr>
            <a:r>
              <a:rPr lang="en-US" sz="2000" u="sng"/>
              <a:t>Social</a:t>
            </a:r>
            <a:endParaRPr/>
          </a:p>
          <a:p>
            <a:pPr algn="ctr">
              <a:defRPr/>
            </a:pPr>
            <a:endParaRPr lang="en-US" sz="1600" u="sng"/>
          </a:p>
          <a:p>
            <a:pPr>
              <a:defRPr/>
            </a:pPr>
            <a:r>
              <a:rPr lang="en-US" sz="1600" i="1"/>
              <a:t>F</a:t>
            </a:r>
            <a:r>
              <a:rPr lang="en-US" sz="1600"/>
              <a:t>(17, 482) = 2.48</a:t>
            </a:r>
            <a:endParaRPr/>
          </a:p>
          <a:p>
            <a:pPr>
              <a:defRPr/>
            </a:pPr>
            <a:r>
              <a:rPr lang="en-US" sz="1600" i="1"/>
              <a:t>p</a:t>
            </a:r>
            <a:r>
              <a:rPr lang="en-US" sz="1600"/>
              <a:t> &lt; 0.01</a:t>
            </a:r>
            <a:endParaRPr/>
          </a:p>
          <a:p>
            <a:pPr>
              <a:defRPr/>
            </a:pPr>
            <a:r>
              <a:rPr lang="en-US" sz="1600" i="1"/>
              <a:t>Adj. R</a:t>
            </a:r>
            <a:r>
              <a:rPr lang="en-US" sz="1600" i="1" baseline="30000"/>
              <a:t>2</a:t>
            </a:r>
            <a:r>
              <a:rPr lang="en-US" sz="1600"/>
              <a:t> = 0.05</a:t>
            </a:r>
            <a:endParaRPr/>
          </a:p>
        </p:txBody>
      </p:sp>
      <p:pic>
        <p:nvPicPr>
          <p:cNvPr id="3" name="Picture 2" descr="Chart&#10;&#10;Description automatically generated"/>
          <p:cNvPicPr>
            <a:picLocks noChangeAspect="1"/>
          </p:cNvPicPr>
          <p:nvPr/>
        </p:nvPicPr>
        <p:blipFill>
          <a:blip r:embed="rId3"/>
          <a:stretch/>
        </p:blipFill>
        <p:spPr bwMode="auto">
          <a:xfrm>
            <a:off x="2252369" y="1346563"/>
            <a:ext cx="6623116" cy="5298494"/>
          </a:xfrm>
          <a:prstGeom prst="rect">
            <a:avLst/>
          </a:prstGeom>
        </p:spPr>
      </p:pic>
      <p:sp>
        <p:nvSpPr>
          <p:cNvPr id="27" name="TextBox 26"/>
          <p:cNvSpPr txBox="1"/>
          <p:nvPr/>
        </p:nvSpPr>
        <p:spPr bwMode="auto">
          <a:xfrm>
            <a:off x="518715" y="3303312"/>
            <a:ext cx="1824538" cy="1384995"/>
          </a:xfrm>
          <a:prstGeom prst="rect">
            <a:avLst/>
          </a:prstGeom>
          <a:noFill/>
        </p:spPr>
        <p:txBody>
          <a:bodyPr wrap="none" rtlCol="0">
            <a:spAutoFit/>
          </a:bodyPr>
          <a:lstStyle/>
          <a:p>
            <a:pPr algn="ctr">
              <a:defRPr/>
            </a:pPr>
            <a:r>
              <a:rPr lang="en-US" sz="2000" u="sng"/>
              <a:t>Spatial</a:t>
            </a:r>
            <a:endParaRPr/>
          </a:p>
          <a:p>
            <a:pPr algn="ctr">
              <a:defRPr/>
            </a:pPr>
            <a:endParaRPr lang="en-US" sz="1600" u="sng"/>
          </a:p>
          <a:p>
            <a:pPr>
              <a:defRPr/>
            </a:pPr>
            <a:r>
              <a:rPr lang="en-US" sz="1600" i="1"/>
              <a:t>F</a:t>
            </a:r>
            <a:r>
              <a:rPr lang="en-US" sz="1600"/>
              <a:t>(17, 482) = 6.26</a:t>
            </a:r>
            <a:endParaRPr/>
          </a:p>
          <a:p>
            <a:pPr>
              <a:defRPr/>
            </a:pPr>
            <a:r>
              <a:rPr lang="en-US" sz="1600" i="1"/>
              <a:t>p</a:t>
            </a:r>
            <a:r>
              <a:rPr lang="en-US" sz="1600"/>
              <a:t> &lt; 0.01</a:t>
            </a:r>
            <a:endParaRPr/>
          </a:p>
          <a:p>
            <a:pPr>
              <a:defRPr/>
            </a:pPr>
            <a:r>
              <a:rPr lang="en-US" sz="1600" i="1"/>
              <a:t>Adj. R</a:t>
            </a:r>
            <a:r>
              <a:rPr lang="en-US" sz="1600" i="1" baseline="30000"/>
              <a:t>2</a:t>
            </a:r>
            <a:r>
              <a:rPr lang="en-US" sz="1600"/>
              <a:t> = 0.15</a:t>
            </a:r>
            <a:endParaRPr/>
          </a:p>
        </p:txBody>
      </p:sp>
      <p:sp>
        <p:nvSpPr>
          <p:cNvPr id="5" name="Slide Number Placeholder 4"/>
          <p:cNvSpPr>
            <a:spLocks noGrp="1"/>
          </p:cNvSpPr>
          <p:nvPr>
            <p:ph type="sldNum" idx="12"/>
          </p:nvPr>
        </p:nvSpPr>
        <p:spPr bwMode="auto"/>
        <p:txBody>
          <a:bodyPr/>
          <a:lstStyle/>
          <a:p>
            <a:pPr>
              <a:defRPr/>
            </a:pPr>
            <a:fld id="{00000000-1234-1234-1234-123412341234}" type="slidenum">
              <a:rPr lang="en"/>
              <a:t>20</a:t>
            </a:fld>
            <a:endParaRPr lang="en"/>
          </a:p>
        </p:txBody>
      </p:sp>
      <p:sp>
        <p:nvSpPr>
          <p:cNvPr id="2" name="Rectangle 1">
            <a:extLst>
              <a:ext uri="{FF2B5EF4-FFF2-40B4-BE49-F238E27FC236}">
                <a16:creationId xmlns:a16="http://schemas.microsoft.com/office/drawing/2014/main" id="{16C9CD12-9A6D-B84F-F015-967940FC82CE}"/>
              </a:ext>
            </a:extLst>
          </p:cNvPr>
          <p:cNvSpPr/>
          <p:nvPr/>
        </p:nvSpPr>
        <p:spPr>
          <a:xfrm>
            <a:off x="2788839" y="4688307"/>
            <a:ext cx="2448272" cy="39687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83713079-46BD-22EC-24A9-11681E5F365C}"/>
              </a:ext>
            </a:extLst>
          </p:cNvPr>
          <p:cNvSpPr/>
          <p:nvPr/>
        </p:nvSpPr>
        <p:spPr bwMode="auto">
          <a:xfrm>
            <a:off x="2788839" y="5157192"/>
            <a:ext cx="6120680" cy="39687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sz="3600"/>
              <a:t>I have support for H1 		no support for H2</a:t>
            </a:r>
            <a:endParaRPr/>
          </a:p>
        </p:txBody>
      </p:sp>
      <p:sp>
        <p:nvSpPr>
          <p:cNvPr id="4" name="Slide Number Placeholder 3"/>
          <p:cNvSpPr>
            <a:spLocks noGrp="1"/>
          </p:cNvSpPr>
          <p:nvPr>
            <p:ph type="sldNum" idx="12"/>
          </p:nvPr>
        </p:nvSpPr>
        <p:spPr bwMode="auto"/>
        <p:txBody>
          <a:bodyPr/>
          <a:lstStyle/>
          <a:p>
            <a:pPr>
              <a:defRPr/>
            </a:pPr>
            <a:fld id="{00000000-1234-1234-1234-123412341234}" type="slidenum">
              <a:rPr lang="en"/>
              <a:t>21</a:t>
            </a:fld>
            <a:endParaRPr lang="en"/>
          </a:p>
        </p:txBody>
      </p:sp>
      <p:pic>
        <p:nvPicPr>
          <p:cNvPr id="9" name="Picture 8" descr="Chart, treemap chart&#10;&#10;Description automatically generated"/>
          <p:cNvPicPr>
            <a:picLocks noChangeAspect="1"/>
          </p:cNvPicPr>
          <p:nvPr/>
        </p:nvPicPr>
        <p:blipFill>
          <a:blip r:embed="rId3"/>
          <a:stretch/>
        </p:blipFill>
        <p:spPr bwMode="auto">
          <a:xfrm>
            <a:off x="398661" y="1649867"/>
            <a:ext cx="5697339" cy="3640589"/>
          </a:xfrm>
          <a:prstGeom prst="rect">
            <a:avLst/>
          </a:prstGeom>
        </p:spPr>
      </p:pic>
      <p:sp>
        <p:nvSpPr>
          <p:cNvPr id="10" name="Oval 9"/>
          <p:cNvSpPr/>
          <p:nvPr/>
        </p:nvSpPr>
        <p:spPr bwMode="auto">
          <a:xfrm>
            <a:off x="2858051" y="2126997"/>
            <a:ext cx="584411" cy="571931"/>
          </a:xfrm>
          <a:prstGeom prst="ellipse">
            <a:avLst/>
          </a:prstGeom>
          <a:noFill/>
          <a:ln w="57150" cap="flat" cmpd="sng" algn="ctr">
            <a:solidFill>
              <a:schemeClr val="accent1"/>
            </a:solidFill>
            <a:prstDash val="solid"/>
            <a:round/>
            <a:headEnd type="none" w="med" len="med"/>
            <a:tailEnd type="none" w="med" len="med"/>
          </a:ln>
        </p:spPr>
        <p:style>
          <a:lnRef idx="0">
            <a:srgbClr val="000000"/>
          </a:lnRef>
          <a:fillRef idx="0">
            <a:srgbClr val="000000"/>
          </a:fillRef>
          <a:effectRef idx="0">
            <a:srgbClr val="000000"/>
          </a:effectRef>
          <a:fontRef idx="minor">
            <a:schemeClr val="accent1"/>
          </a:fontRef>
        </p:style>
        <p:txBody>
          <a:bodyPr rtlCol="0" anchor="ctr"/>
          <a:lstStyle/>
          <a:p>
            <a:pPr algn="ctr">
              <a:defRPr/>
            </a:pPr>
            <a:endParaRPr lang="en-US" dirty="0"/>
          </a:p>
        </p:txBody>
      </p:sp>
      <p:pic>
        <p:nvPicPr>
          <p:cNvPr id="12" name="Picture 11" descr="Chart&#10;&#10;Description automatically generated"/>
          <p:cNvPicPr>
            <a:picLocks noChangeAspect="1"/>
          </p:cNvPicPr>
          <p:nvPr/>
        </p:nvPicPr>
        <p:blipFill>
          <a:blip r:embed="rId4"/>
          <a:stretch/>
        </p:blipFill>
        <p:spPr bwMode="auto">
          <a:xfrm>
            <a:off x="6333152" y="1352523"/>
            <a:ext cx="5191192" cy="4152954"/>
          </a:xfrm>
          <a:prstGeom prst="rect">
            <a:avLst/>
          </a:prstGeom>
        </p:spPr>
      </p:pic>
      <p:pic>
        <p:nvPicPr>
          <p:cNvPr id="14" name="Graphic 13" descr="Checkmark with solid fill"/>
          <p:cNvPicPr>
            <a:picLocks noChangeAspect="1"/>
          </p:cNvPicPr>
          <p:nvPr/>
        </p:nvPicPr>
        <p:blipFill>
          <a:blip r:embed="rId5"/>
          <a:stretch/>
        </p:blipFill>
        <p:spPr bwMode="auto">
          <a:xfrm>
            <a:off x="2790130" y="5065286"/>
            <a:ext cx="914400" cy="914400"/>
          </a:xfrm>
          <a:prstGeom prst="rect">
            <a:avLst/>
          </a:prstGeom>
        </p:spPr>
      </p:pic>
      <p:pic>
        <p:nvPicPr>
          <p:cNvPr id="16" name="Graphic 15" descr="Close with solid fill"/>
          <p:cNvPicPr>
            <a:picLocks noChangeAspect="1"/>
          </p:cNvPicPr>
          <p:nvPr/>
        </p:nvPicPr>
        <p:blipFill>
          <a:blip r:embed="rId6"/>
          <a:stretch/>
        </p:blipFill>
        <p:spPr bwMode="auto">
          <a:xfrm>
            <a:off x="9318172" y="5290456"/>
            <a:ext cx="914400" cy="91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sz="3200"/>
              <a:t>Possible ceiling effect &amp; unfocused online participants</a:t>
            </a:r>
            <a:endParaRPr/>
          </a:p>
        </p:txBody>
      </p:sp>
      <p:sp>
        <p:nvSpPr>
          <p:cNvPr id="4" name="Slide Number Placeholder 3"/>
          <p:cNvSpPr>
            <a:spLocks noGrp="1"/>
          </p:cNvSpPr>
          <p:nvPr>
            <p:ph type="sldNum" idx="12"/>
          </p:nvPr>
        </p:nvSpPr>
        <p:spPr bwMode="auto"/>
        <p:txBody>
          <a:bodyPr/>
          <a:lstStyle/>
          <a:p>
            <a:pPr>
              <a:defRPr/>
            </a:pPr>
            <a:fld id="{00000000-1234-1234-1234-123412341234}" type="slidenum">
              <a:rPr lang="en"/>
              <a:t>22</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1269857" y="2208894"/>
            <a:ext cx="4775341" cy="40931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6225592" y="2208892"/>
            <a:ext cx="4775341" cy="4093149"/>
          </a:xfrm>
          <a:prstGeom prst="rect">
            <a:avLst/>
          </a:prstGeom>
        </p:spPr>
      </p:pic>
      <p:sp>
        <p:nvSpPr>
          <p:cNvPr id="8" name="TextBox 7"/>
          <p:cNvSpPr txBox="1"/>
          <p:nvPr/>
        </p:nvSpPr>
        <p:spPr bwMode="auto">
          <a:xfrm>
            <a:off x="2583551" y="1751832"/>
            <a:ext cx="2350323" cy="338554"/>
          </a:xfrm>
          <a:prstGeom prst="rect">
            <a:avLst/>
          </a:prstGeom>
          <a:noFill/>
        </p:spPr>
        <p:txBody>
          <a:bodyPr wrap="none" rtlCol="0">
            <a:spAutoFit/>
          </a:bodyPr>
          <a:lstStyle/>
          <a:p>
            <a:pPr>
              <a:defRPr/>
            </a:pPr>
            <a:r>
              <a:rPr lang="en-US" sz="1600"/>
              <a:t>Spatial perspective task</a:t>
            </a:r>
            <a:endParaRPr/>
          </a:p>
        </p:txBody>
      </p:sp>
      <p:sp>
        <p:nvSpPr>
          <p:cNvPr id="13" name="TextBox 12"/>
          <p:cNvSpPr txBox="1"/>
          <p:nvPr/>
        </p:nvSpPr>
        <p:spPr bwMode="auto">
          <a:xfrm>
            <a:off x="7953829" y="1797573"/>
            <a:ext cx="1654620" cy="338554"/>
          </a:xfrm>
          <a:prstGeom prst="rect">
            <a:avLst/>
          </a:prstGeom>
          <a:noFill/>
        </p:spPr>
        <p:txBody>
          <a:bodyPr wrap="none" rtlCol="0">
            <a:spAutoFit/>
          </a:bodyPr>
          <a:lstStyle/>
          <a:p>
            <a:pPr>
              <a:defRPr/>
            </a:pPr>
            <a:r>
              <a:rPr lang="en-US" sz="1600"/>
              <a:t>Mentalizing task</a:t>
            </a:r>
            <a:endParaRPr/>
          </a:p>
        </p:txBody>
      </p:sp>
      <p:sp>
        <p:nvSpPr>
          <p:cNvPr id="2" name="TextBox 1">
            <a:extLst>
              <a:ext uri="{FF2B5EF4-FFF2-40B4-BE49-F238E27FC236}">
                <a16:creationId xmlns:a16="http://schemas.microsoft.com/office/drawing/2014/main" id="{C4631E2B-6409-344C-003C-326AEA4FE5FD}"/>
              </a:ext>
            </a:extLst>
          </p:cNvPr>
          <p:cNvSpPr txBox="1"/>
          <p:nvPr/>
        </p:nvSpPr>
        <p:spPr>
          <a:xfrm>
            <a:off x="4583832" y="6344680"/>
            <a:ext cx="3567002" cy="307777"/>
          </a:xfrm>
          <a:prstGeom prst="rect">
            <a:avLst/>
          </a:prstGeom>
          <a:noFill/>
        </p:spPr>
        <p:txBody>
          <a:bodyPr wrap="none" rtlCol="0">
            <a:spAutoFit/>
          </a:bodyPr>
          <a:lstStyle/>
          <a:p>
            <a:r>
              <a:rPr lang="en-US" dirty="0"/>
              <a:t>Dashed lines indicate chance performance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lstStyle/>
          <a:p>
            <a:pPr>
              <a:defRPr/>
            </a:pPr>
            <a:r>
              <a:rPr lang="en-US"/>
              <a:t>Overview</a:t>
            </a:r>
            <a:endParaRPr/>
          </a:p>
        </p:txBody>
      </p:sp>
      <p:sp>
        <p:nvSpPr>
          <p:cNvPr id="5" name="Text Placeholder 4"/>
          <p:cNvSpPr>
            <a:spLocks noGrp="1"/>
          </p:cNvSpPr>
          <p:nvPr>
            <p:ph type="body" idx="1"/>
          </p:nvPr>
        </p:nvSpPr>
        <p:spPr bwMode="auto"/>
        <p:txBody>
          <a:bodyPr/>
          <a:lstStyle/>
          <a:p>
            <a:pPr>
              <a:defRPr/>
            </a:pPr>
            <a:r>
              <a:rPr lang="en-US" sz="1800" dirty="0">
                <a:solidFill>
                  <a:schemeClr val="accent5">
                    <a:lumMod val="40000"/>
                    <a:lumOff val="60000"/>
                  </a:schemeClr>
                </a:solidFill>
              </a:rPr>
              <a:t>What is perspective taking?</a:t>
            </a:r>
            <a:endParaRPr dirty="0"/>
          </a:p>
          <a:p>
            <a:pPr lvl="1">
              <a:defRPr/>
            </a:pPr>
            <a:r>
              <a:rPr lang="en-US" sz="1800" dirty="0">
                <a:solidFill>
                  <a:schemeClr val="accent5">
                    <a:lumMod val="40000"/>
                    <a:lumOff val="60000"/>
                  </a:schemeClr>
                </a:solidFill>
              </a:rPr>
              <a:t>Spatial and Social</a:t>
            </a:r>
            <a:endParaRPr dirty="0"/>
          </a:p>
          <a:p>
            <a:pPr>
              <a:defRPr/>
            </a:pPr>
            <a:r>
              <a:rPr lang="en-US" sz="1800" dirty="0">
                <a:solidFill>
                  <a:schemeClr val="accent5">
                    <a:lumMod val="40000"/>
                    <a:lumOff val="60000"/>
                  </a:schemeClr>
                </a:solidFill>
              </a:rPr>
              <a:t>Question: Is our ability to take social perspective related to our spatial perspective taking ability?</a:t>
            </a:r>
            <a:endParaRPr dirty="0"/>
          </a:p>
          <a:p>
            <a:pPr>
              <a:defRPr/>
            </a:pPr>
            <a:r>
              <a:rPr lang="en-US" sz="1800" dirty="0">
                <a:solidFill>
                  <a:schemeClr val="accent5">
                    <a:lumMod val="40000"/>
                    <a:lumOff val="60000"/>
                  </a:schemeClr>
                </a:solidFill>
              </a:rPr>
              <a:t>Hypotheses</a:t>
            </a:r>
            <a:endParaRPr dirty="0"/>
          </a:p>
          <a:p>
            <a:pPr>
              <a:defRPr/>
            </a:pPr>
            <a:r>
              <a:rPr lang="en-US" sz="1800" dirty="0">
                <a:solidFill>
                  <a:schemeClr val="accent5">
                    <a:lumMod val="40000"/>
                    <a:lumOff val="60000"/>
                  </a:schemeClr>
                </a:solidFill>
              </a:rPr>
              <a:t>Studies Overview</a:t>
            </a:r>
            <a:endParaRPr dirty="0"/>
          </a:p>
          <a:p>
            <a:pPr>
              <a:defRPr/>
            </a:pPr>
            <a:r>
              <a:rPr lang="en-US" sz="1800" dirty="0">
                <a:solidFill>
                  <a:schemeClr val="accent3">
                    <a:lumMod val="75000"/>
                  </a:schemeClr>
                </a:solidFill>
              </a:rPr>
              <a:t>Study 1</a:t>
            </a:r>
            <a:endParaRPr dirty="0"/>
          </a:p>
          <a:p>
            <a:pPr>
              <a:defRPr/>
            </a:pPr>
            <a:r>
              <a:rPr lang="en-US" b="1" dirty="0"/>
              <a:t>Study 2</a:t>
            </a:r>
            <a:endParaRPr b="1" dirty="0"/>
          </a:p>
          <a:p>
            <a:pPr lvl="1">
              <a:defRPr/>
            </a:pPr>
            <a:r>
              <a:rPr lang="en-US" b="1" dirty="0">
                <a:solidFill>
                  <a:schemeClr val="tx1"/>
                </a:solidFill>
              </a:rPr>
              <a:t>Changes</a:t>
            </a:r>
            <a:endParaRPr b="1" dirty="0"/>
          </a:p>
          <a:p>
            <a:pPr lvl="1">
              <a:defRPr/>
            </a:pPr>
            <a:r>
              <a:rPr lang="en-US" b="1" dirty="0">
                <a:solidFill>
                  <a:schemeClr val="tx1"/>
                </a:solidFill>
              </a:rPr>
              <a:t>Method</a:t>
            </a:r>
            <a:endParaRPr b="1" dirty="0"/>
          </a:p>
          <a:p>
            <a:pPr lvl="1">
              <a:defRPr/>
            </a:pPr>
            <a:r>
              <a:rPr lang="en-US" b="1" dirty="0">
                <a:solidFill>
                  <a:schemeClr val="tx1"/>
                </a:solidFill>
              </a:rPr>
              <a:t>Results</a:t>
            </a:r>
            <a:endParaRPr lang="en-US" b="1" dirty="0"/>
          </a:p>
          <a:p>
            <a:pPr>
              <a:defRPr/>
            </a:pPr>
            <a:r>
              <a:rPr lang="en-US" dirty="0"/>
              <a:t>Summary</a:t>
            </a:r>
            <a:endParaRPr dirty="0"/>
          </a:p>
          <a:p>
            <a:pPr>
              <a:defRPr/>
            </a:pPr>
            <a:r>
              <a:rPr lang="en-US" dirty="0"/>
              <a:t>Conclusion</a:t>
            </a:r>
            <a:endParaRPr dirty="0"/>
          </a:p>
          <a:p>
            <a:pPr>
              <a:defRPr/>
            </a:pPr>
            <a:endParaRPr lang="en-US"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23</a:t>
            </a:fld>
            <a:endParaRPr lang="en"/>
          </a:p>
        </p:txBody>
      </p:sp>
      <p:sp>
        <p:nvSpPr>
          <p:cNvPr id="2" name="Arrow: Down 1">
            <a:extLst>
              <a:ext uri="{FF2B5EF4-FFF2-40B4-BE49-F238E27FC236}">
                <a16:creationId xmlns:a16="http://schemas.microsoft.com/office/drawing/2014/main" id="{D9B8DE31-B7C9-6AA0-E96F-4550540872DE}"/>
              </a:ext>
            </a:extLst>
          </p:cNvPr>
          <p:cNvSpPr/>
          <p:nvPr/>
        </p:nvSpPr>
        <p:spPr bwMode="auto">
          <a:xfrm rot="5400000">
            <a:off x="3881754" y="3194974"/>
            <a:ext cx="540060"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Study 2, Changes</a:t>
            </a:r>
            <a:endParaRPr/>
          </a:p>
        </p:txBody>
      </p:sp>
      <p:sp>
        <p:nvSpPr>
          <p:cNvPr id="5" name="Text Placeholder 4"/>
          <p:cNvSpPr>
            <a:spLocks noGrp="1"/>
          </p:cNvSpPr>
          <p:nvPr>
            <p:ph type="body" idx="1"/>
          </p:nvPr>
        </p:nvSpPr>
        <p:spPr bwMode="auto">
          <a:xfrm>
            <a:off x="609600" y="1600201"/>
            <a:ext cx="10972800" cy="4301600"/>
          </a:xfrm>
        </p:spPr>
        <p:txBody>
          <a:bodyPr/>
          <a:lstStyle/>
          <a:p>
            <a:pPr>
              <a:defRPr/>
            </a:pPr>
            <a:r>
              <a:rPr lang="en-US" dirty="0"/>
              <a:t>Administered both Online and In-Person</a:t>
            </a:r>
            <a:endParaRPr dirty="0"/>
          </a:p>
          <a:p>
            <a:pPr lvl="1">
              <a:defRPr/>
            </a:pPr>
            <a:r>
              <a:rPr lang="en-US" dirty="0"/>
              <a:t>Q1: Are online participants unreliable?</a:t>
            </a:r>
          </a:p>
          <a:p>
            <a:pPr>
              <a:defRPr/>
            </a:pPr>
            <a:r>
              <a:rPr lang="en-US" dirty="0"/>
              <a:t>Modified perspective task to 3D</a:t>
            </a:r>
          </a:p>
          <a:p>
            <a:pPr lvl="1">
              <a:defRPr/>
            </a:pPr>
            <a:r>
              <a:rPr lang="en-US" dirty="0"/>
              <a:t>Due to concern of task ambiguity.</a:t>
            </a:r>
          </a:p>
          <a:p>
            <a:pPr>
              <a:defRPr/>
            </a:pPr>
            <a:r>
              <a:rPr lang="en-US" dirty="0"/>
              <a:t>Added the Spatial Orientation Task </a:t>
            </a:r>
            <a:r>
              <a:rPr lang="en-US" sz="1200" dirty="0"/>
              <a:t>(Hegarty, M., &amp; Waller, D., 2004)</a:t>
            </a:r>
            <a:endParaRPr lang="en-US" dirty="0"/>
          </a:p>
          <a:p>
            <a:pPr lvl="1">
              <a:defRPr/>
            </a:pPr>
            <a:r>
              <a:rPr lang="en-US" dirty="0"/>
              <a:t>Q2: Does the perspective task have construct validity?</a:t>
            </a:r>
            <a:endParaRPr dirty="0"/>
          </a:p>
          <a:p>
            <a:pPr lvl="1">
              <a:defRPr/>
            </a:pPr>
            <a:r>
              <a:rPr lang="en-US" dirty="0"/>
              <a:t>An established measure of perspective taking ability</a:t>
            </a:r>
          </a:p>
          <a:p>
            <a:pPr>
              <a:defRPr/>
            </a:pPr>
            <a:r>
              <a:rPr lang="en-US" dirty="0"/>
              <a:t>Removed the Vividness of Visual Imagery Questionnaire </a:t>
            </a:r>
          </a:p>
          <a:p>
            <a:pPr lvl="1">
              <a:defRPr/>
            </a:pPr>
            <a:r>
              <a:rPr lang="en-US" dirty="0"/>
              <a:t>Theoretically unclear.</a:t>
            </a:r>
          </a:p>
          <a:p>
            <a:pPr lvl="1">
              <a:defRPr/>
            </a:pPr>
            <a:r>
              <a:rPr lang="en-US" dirty="0"/>
              <a:t>To save time due to task modifications.</a:t>
            </a:r>
            <a:endParaRPr dirty="0"/>
          </a:p>
          <a:p>
            <a:pPr marL="186262" indent="0">
              <a:buNone/>
              <a:defRPr/>
            </a:pPr>
            <a:endParaRPr lang="en-US"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 name="Picture 12" descr="Diagram&#10;&#10;Description automatically generated"/>
          <p:cNvPicPr>
            <a:picLocks noChangeAspect="1"/>
          </p:cNvPicPr>
          <p:nvPr/>
        </p:nvPicPr>
        <p:blipFill>
          <a:blip r:embed="rId3"/>
          <a:stretch/>
        </p:blipFill>
        <p:spPr bwMode="auto">
          <a:xfrm>
            <a:off x="4620832" y="1054780"/>
            <a:ext cx="7193636" cy="4301600"/>
          </a:xfrm>
          <a:prstGeom prst="rect">
            <a:avLst/>
          </a:prstGeom>
        </p:spPr>
      </p:pic>
      <p:sp>
        <p:nvSpPr>
          <p:cNvPr id="2" name="Title 1"/>
          <p:cNvSpPr>
            <a:spLocks noGrp="1"/>
          </p:cNvSpPr>
          <p:nvPr>
            <p:ph type="title"/>
          </p:nvPr>
        </p:nvSpPr>
        <p:spPr bwMode="auto"/>
        <p:txBody>
          <a:bodyPr/>
          <a:lstStyle/>
          <a:p>
            <a:pPr>
              <a:defRPr/>
            </a:pPr>
            <a:r>
              <a:rPr lang="en-US"/>
              <a:t>Procedure is almost identical to study 1</a:t>
            </a:r>
            <a:endParaRPr/>
          </a:p>
        </p:txBody>
      </p:sp>
      <p:sp>
        <p:nvSpPr>
          <p:cNvPr id="3" name="Text Placeholder 2"/>
          <p:cNvSpPr>
            <a:spLocks noGrp="1"/>
          </p:cNvSpPr>
          <p:nvPr>
            <p:ph type="body" idx="1"/>
          </p:nvPr>
        </p:nvSpPr>
        <p:spPr bwMode="auto">
          <a:xfrm>
            <a:off x="609600" y="1501620"/>
            <a:ext cx="10972800" cy="4301600"/>
          </a:xfrm>
        </p:spPr>
        <p:txBody>
          <a:bodyPr/>
          <a:lstStyle/>
          <a:p>
            <a:pPr>
              <a:defRPr/>
            </a:pPr>
            <a:r>
              <a:rPr lang="en-US" dirty="0"/>
              <a:t>Online (Qualtrics)</a:t>
            </a:r>
            <a:endParaRPr dirty="0"/>
          </a:p>
          <a:p>
            <a:pPr lvl="1">
              <a:defRPr/>
            </a:pPr>
            <a:r>
              <a:rPr lang="en-US" dirty="0"/>
              <a:t>N = 148</a:t>
            </a:r>
            <a:endParaRPr dirty="0"/>
          </a:p>
          <a:p>
            <a:pPr lvl="1">
              <a:defRPr/>
            </a:pPr>
            <a:r>
              <a:rPr lang="en-US" dirty="0"/>
              <a:t>124 Female, 24 Male</a:t>
            </a:r>
            <a:endParaRPr dirty="0"/>
          </a:p>
          <a:p>
            <a:pPr lvl="1">
              <a:defRPr/>
            </a:pPr>
            <a:r>
              <a:rPr lang="en-US" dirty="0"/>
              <a:t>Mean Age = 18.7</a:t>
            </a:r>
            <a:endParaRPr dirty="0"/>
          </a:p>
          <a:p>
            <a:pPr>
              <a:defRPr/>
            </a:pPr>
            <a:r>
              <a:rPr lang="en-US" dirty="0"/>
              <a:t>In-Person (Qualtrics)</a:t>
            </a:r>
            <a:endParaRPr dirty="0"/>
          </a:p>
          <a:p>
            <a:pPr lvl="1">
              <a:defRPr/>
            </a:pPr>
            <a:r>
              <a:rPr lang="en-US" dirty="0"/>
              <a:t>N = 170</a:t>
            </a:r>
            <a:endParaRPr dirty="0"/>
          </a:p>
          <a:p>
            <a:pPr lvl="1">
              <a:defRPr/>
            </a:pPr>
            <a:r>
              <a:rPr lang="en-US" dirty="0"/>
              <a:t>120 Female, 50 Male</a:t>
            </a:r>
            <a:endParaRPr dirty="0"/>
          </a:p>
          <a:p>
            <a:pPr lvl="1">
              <a:defRPr/>
            </a:pPr>
            <a:r>
              <a:rPr lang="en-US" dirty="0"/>
              <a:t>Mean Age = 18.6</a:t>
            </a:r>
            <a:endParaRPr dirty="0"/>
          </a:p>
          <a:p>
            <a:pPr marL="186262" indent="0">
              <a:buNone/>
              <a:defRPr/>
            </a:pPr>
            <a:endParaRPr lang="en-US"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25</a:t>
            </a:fld>
            <a:endParaRPr lang="en"/>
          </a:p>
        </p:txBody>
      </p:sp>
      <p:sp>
        <p:nvSpPr>
          <p:cNvPr id="14" name="TextBox 13"/>
          <p:cNvSpPr txBox="1"/>
          <p:nvPr/>
        </p:nvSpPr>
        <p:spPr bwMode="auto">
          <a:xfrm>
            <a:off x="2495600" y="5603165"/>
            <a:ext cx="7661072"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defRPr/>
            </a:pPr>
            <a:r>
              <a:rPr lang="en-US" sz="2000" dirty="0"/>
              <a:t>Random order of 3D perspective task and Spatial orientation task.</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sz="2800"/>
              <a:t>I replaced the 2D perspective task with a 3D perspective task.</a:t>
            </a:r>
            <a:endParaRPr/>
          </a:p>
        </p:txBody>
      </p:sp>
      <p:sp>
        <p:nvSpPr>
          <p:cNvPr id="14" name="Arrow: Right 13"/>
          <p:cNvSpPr/>
          <p:nvPr/>
        </p:nvSpPr>
        <p:spPr bwMode="auto">
          <a:xfrm>
            <a:off x="4890814" y="3514050"/>
            <a:ext cx="978408" cy="484632"/>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2" name="Picture 31" descr="A picture containing night sky&#10;&#10;Description automatically generated"/>
          <p:cNvPicPr>
            <a:picLocks noChangeAspect="1"/>
          </p:cNvPicPr>
          <p:nvPr/>
        </p:nvPicPr>
        <p:blipFill>
          <a:blip r:embed="rId3"/>
          <a:stretch/>
        </p:blipFill>
        <p:spPr bwMode="auto">
          <a:xfrm>
            <a:off x="6006051" y="2019297"/>
            <a:ext cx="5631543" cy="3167743"/>
          </a:xfrm>
          <a:prstGeom prst="rect">
            <a:avLst/>
          </a:prstGeom>
        </p:spPr>
      </p:pic>
      <p:pic>
        <p:nvPicPr>
          <p:cNvPr id="42" name="Picture 41" descr="Background pattern&#10;&#10;Description automatically generated"/>
          <p:cNvPicPr>
            <a:picLocks noChangeAspect="1"/>
          </p:cNvPicPr>
          <p:nvPr/>
        </p:nvPicPr>
        <p:blipFill>
          <a:blip r:embed="rId4"/>
          <a:stretch/>
        </p:blipFill>
        <p:spPr bwMode="auto">
          <a:xfrm>
            <a:off x="866941" y="2283001"/>
            <a:ext cx="3813415" cy="2946730"/>
          </a:xfrm>
          <a:prstGeom prst="rect">
            <a:avLst/>
          </a:prstGeom>
        </p:spPr>
      </p:pic>
      <p:sp>
        <p:nvSpPr>
          <p:cNvPr id="5" name="Slide Number Placeholder 4"/>
          <p:cNvSpPr>
            <a:spLocks noGrp="1"/>
          </p:cNvSpPr>
          <p:nvPr>
            <p:ph type="sldNum" idx="12"/>
          </p:nvPr>
        </p:nvSpPr>
        <p:spPr bwMode="auto"/>
        <p:txBody>
          <a:bodyPr/>
          <a:lstStyle/>
          <a:p>
            <a:pPr>
              <a:defRPr/>
            </a:pPr>
            <a:fld id="{00000000-1234-1234-1234-123412341234}" type="slidenum">
              <a:rPr lang="en"/>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sz="3200"/>
              <a:t>Grey mannequins indicate “self” perspective</a:t>
            </a:r>
            <a:endParaRPr/>
          </a:p>
        </p:txBody>
      </p:sp>
      <p:sp>
        <p:nvSpPr>
          <p:cNvPr id="12" name="TextBox 11"/>
          <p:cNvSpPr txBox="1"/>
          <p:nvPr/>
        </p:nvSpPr>
        <p:spPr bwMode="auto">
          <a:xfrm>
            <a:off x="4409153" y="1131298"/>
            <a:ext cx="2677336" cy="461665"/>
          </a:xfrm>
          <a:prstGeom prst="rect">
            <a:avLst/>
          </a:prstGeom>
          <a:noFill/>
        </p:spPr>
        <p:txBody>
          <a:bodyPr wrap="none" rtlCol="0">
            <a:spAutoFit/>
          </a:bodyPr>
          <a:lstStyle/>
          <a:p>
            <a:pPr>
              <a:defRPr/>
            </a:pPr>
            <a:r>
              <a:rPr lang="en-US" sz="2400" b="1"/>
              <a:t>Condition: “Self”</a:t>
            </a:r>
            <a:endParaRPr/>
          </a:p>
        </p:txBody>
      </p:sp>
      <p:pic>
        <p:nvPicPr>
          <p:cNvPr id="6" name="Picture 5"/>
          <p:cNvPicPr>
            <a:picLocks noChangeAspect="1"/>
          </p:cNvPicPr>
          <p:nvPr/>
        </p:nvPicPr>
        <p:blipFill>
          <a:blip r:embed="rId3"/>
          <a:stretch/>
        </p:blipFill>
        <p:spPr bwMode="auto">
          <a:xfrm>
            <a:off x="255222" y="4090547"/>
            <a:ext cx="4440149" cy="2497584"/>
          </a:xfrm>
          <a:prstGeom prst="rect">
            <a:avLst/>
          </a:prstGeom>
        </p:spPr>
      </p:pic>
      <p:pic>
        <p:nvPicPr>
          <p:cNvPr id="8" name="Picture 7"/>
          <p:cNvPicPr>
            <a:picLocks noChangeAspect="1"/>
          </p:cNvPicPr>
          <p:nvPr/>
        </p:nvPicPr>
        <p:blipFill>
          <a:blip r:embed="rId4"/>
          <a:stretch/>
        </p:blipFill>
        <p:spPr bwMode="auto">
          <a:xfrm>
            <a:off x="3655987" y="1592963"/>
            <a:ext cx="4440149" cy="2497584"/>
          </a:xfrm>
          <a:prstGeom prst="rect">
            <a:avLst/>
          </a:prstGeom>
        </p:spPr>
      </p:pic>
      <p:pic>
        <p:nvPicPr>
          <p:cNvPr id="11" name="Picture 10"/>
          <p:cNvPicPr>
            <a:picLocks noChangeAspect="1"/>
          </p:cNvPicPr>
          <p:nvPr/>
        </p:nvPicPr>
        <p:blipFill>
          <a:blip r:embed="rId5"/>
          <a:stretch/>
        </p:blipFill>
        <p:spPr bwMode="auto">
          <a:xfrm>
            <a:off x="7496630" y="4090547"/>
            <a:ext cx="4440149" cy="2497584"/>
          </a:xfrm>
          <a:prstGeom prst="rect">
            <a:avLst/>
          </a:prstGeom>
        </p:spPr>
      </p:pic>
      <p:sp>
        <p:nvSpPr>
          <p:cNvPr id="5" name="Slide Number Placeholder 4"/>
          <p:cNvSpPr>
            <a:spLocks noGrp="1"/>
          </p:cNvSpPr>
          <p:nvPr>
            <p:ph type="sldNum" idx="12"/>
          </p:nvPr>
        </p:nvSpPr>
        <p:spPr bwMode="auto"/>
        <p:txBody>
          <a:bodyPr/>
          <a:lstStyle/>
          <a:p>
            <a:pPr>
              <a:defRPr/>
            </a:pPr>
            <a:fld id="{00000000-1234-1234-1234-123412341234}" type="slidenum">
              <a:rPr lang="en"/>
              <a:t>27</a:t>
            </a:fld>
            <a:endParaRPr lang="en"/>
          </a:p>
        </p:txBody>
      </p:sp>
      <p:pic>
        <p:nvPicPr>
          <p:cNvPr id="4" name="Picture 3" descr="A picture containing electronics, keyboard, black, plastic&#10;&#10;Description automatically generated">
            <a:extLst>
              <a:ext uri="{FF2B5EF4-FFF2-40B4-BE49-F238E27FC236}">
                <a16:creationId xmlns:a16="http://schemas.microsoft.com/office/drawing/2014/main" id="{F5C5F2C8-4B0F-A44B-85AC-6F133777E4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231904" y="4509120"/>
            <a:ext cx="1611536" cy="1106006"/>
          </a:xfrm>
          <a:prstGeom prst="rect">
            <a:avLst/>
          </a:prstGeom>
        </p:spPr>
      </p:pic>
      <p:pic>
        <p:nvPicPr>
          <p:cNvPr id="7" name="Graphic 6" descr="Right pointing backhand index with solid fill">
            <a:extLst>
              <a:ext uri="{FF2B5EF4-FFF2-40B4-BE49-F238E27FC236}">
                <a16:creationId xmlns:a16="http://schemas.microsoft.com/office/drawing/2014/main" id="{0D99525B-55F0-FD94-A7F1-DE2E0D5391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4376728">
            <a:off x="5832418" y="5775135"/>
            <a:ext cx="914400" cy="914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sz="3200"/>
              <a:t>Blue mannequins indicate perspective target</a:t>
            </a:r>
            <a:endParaRPr/>
          </a:p>
        </p:txBody>
      </p:sp>
      <p:sp>
        <p:nvSpPr>
          <p:cNvPr id="12" name="TextBox 11"/>
          <p:cNvSpPr txBox="1"/>
          <p:nvPr/>
        </p:nvSpPr>
        <p:spPr bwMode="auto">
          <a:xfrm>
            <a:off x="4409153" y="1131298"/>
            <a:ext cx="2933816" cy="461665"/>
          </a:xfrm>
          <a:prstGeom prst="rect">
            <a:avLst/>
          </a:prstGeom>
          <a:noFill/>
        </p:spPr>
        <p:txBody>
          <a:bodyPr wrap="none" rtlCol="0">
            <a:spAutoFit/>
          </a:bodyPr>
          <a:lstStyle/>
          <a:p>
            <a:pPr>
              <a:defRPr/>
            </a:pPr>
            <a:r>
              <a:rPr lang="en-US" sz="2400" b="1"/>
              <a:t>Condition: “Other”</a:t>
            </a:r>
            <a:endParaRPr/>
          </a:p>
        </p:txBody>
      </p:sp>
      <p:pic>
        <p:nvPicPr>
          <p:cNvPr id="6" name="Picture 5" descr="A picture containing night sky&#10;&#10;Description automatically generated"/>
          <p:cNvPicPr>
            <a:picLocks noChangeAspect="1"/>
          </p:cNvPicPr>
          <p:nvPr/>
        </p:nvPicPr>
        <p:blipFill>
          <a:blip r:embed="rId3"/>
          <a:stretch/>
        </p:blipFill>
        <p:spPr bwMode="auto">
          <a:xfrm>
            <a:off x="255221" y="4090547"/>
            <a:ext cx="4440151" cy="2497584"/>
          </a:xfrm>
          <a:prstGeom prst="rect">
            <a:avLst/>
          </a:prstGeom>
        </p:spPr>
      </p:pic>
      <p:pic>
        <p:nvPicPr>
          <p:cNvPr id="8" name="Picture 7" descr="A picture containing night sky&#10;&#10;Description automatically generated"/>
          <p:cNvPicPr>
            <a:picLocks noChangeAspect="1"/>
          </p:cNvPicPr>
          <p:nvPr/>
        </p:nvPicPr>
        <p:blipFill>
          <a:blip r:embed="rId4"/>
          <a:stretch/>
        </p:blipFill>
        <p:spPr bwMode="auto">
          <a:xfrm>
            <a:off x="3655986" y="1592963"/>
            <a:ext cx="4440151" cy="2497584"/>
          </a:xfrm>
          <a:prstGeom prst="rect">
            <a:avLst/>
          </a:prstGeom>
        </p:spPr>
      </p:pic>
      <p:pic>
        <p:nvPicPr>
          <p:cNvPr id="11" name="Picture 10" descr="A picture containing night sky&#10;&#10;Description automatically generated"/>
          <p:cNvPicPr>
            <a:picLocks noChangeAspect="1"/>
          </p:cNvPicPr>
          <p:nvPr/>
        </p:nvPicPr>
        <p:blipFill>
          <a:blip r:embed="rId5"/>
          <a:stretch/>
        </p:blipFill>
        <p:spPr bwMode="auto">
          <a:xfrm>
            <a:off x="7496629" y="4090547"/>
            <a:ext cx="4440151" cy="2497584"/>
          </a:xfrm>
          <a:prstGeom prst="rect">
            <a:avLst/>
          </a:prstGeom>
        </p:spPr>
      </p:pic>
      <p:sp>
        <p:nvSpPr>
          <p:cNvPr id="5" name="Slide Number Placeholder 4"/>
          <p:cNvSpPr>
            <a:spLocks noGrp="1"/>
          </p:cNvSpPr>
          <p:nvPr>
            <p:ph type="sldNum" idx="12"/>
          </p:nvPr>
        </p:nvSpPr>
        <p:spPr bwMode="auto"/>
        <p:txBody>
          <a:bodyPr/>
          <a:lstStyle/>
          <a:p>
            <a:pPr>
              <a:defRPr/>
            </a:pPr>
            <a:fld id="{00000000-1234-1234-1234-123412341234}" type="slidenum">
              <a:rPr lang="en"/>
              <a:t>28</a:t>
            </a:fld>
            <a:endParaRPr lang="en"/>
          </a:p>
        </p:txBody>
      </p:sp>
      <p:pic>
        <p:nvPicPr>
          <p:cNvPr id="3" name="Picture 2" descr="A picture containing electronics, keyboard, black, plastic&#10;&#10;Description automatically generated">
            <a:extLst>
              <a:ext uri="{FF2B5EF4-FFF2-40B4-BE49-F238E27FC236}">
                <a16:creationId xmlns:a16="http://schemas.microsoft.com/office/drawing/2014/main" id="{89C87103-673C-3B05-8992-98A57C210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231904" y="4509120"/>
            <a:ext cx="1611536" cy="1106006"/>
          </a:xfrm>
          <a:prstGeom prst="rect">
            <a:avLst/>
          </a:prstGeom>
        </p:spPr>
      </p:pic>
      <p:pic>
        <p:nvPicPr>
          <p:cNvPr id="4" name="Graphic 3" descr="Right pointing backhand index with solid fill">
            <a:extLst>
              <a:ext uri="{FF2B5EF4-FFF2-40B4-BE49-F238E27FC236}">
                <a16:creationId xmlns:a16="http://schemas.microsoft.com/office/drawing/2014/main" id="{F9DD4DED-074D-DCCE-E0EA-AC21176124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4376728">
            <a:off x="5832418" y="5775135"/>
            <a:ext cx="914400" cy="914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 name="Picture 9"/>
          <p:cNvPicPr>
            <a:picLocks noChangeAspect="1"/>
          </p:cNvPicPr>
          <p:nvPr/>
        </p:nvPicPr>
        <p:blipFill>
          <a:blip r:embed="rId3"/>
          <a:srcRect l="15425" t="8709" r="4575" b="6385"/>
          <a:stretch/>
        </p:blipFill>
        <p:spPr bwMode="auto">
          <a:xfrm>
            <a:off x="3534229" y="1277562"/>
            <a:ext cx="4898571" cy="5367847"/>
          </a:xfrm>
          <a:prstGeom prst="rect">
            <a:avLst/>
          </a:prstGeom>
        </p:spPr>
      </p:pic>
      <p:sp>
        <p:nvSpPr>
          <p:cNvPr id="2" name="Title 1"/>
          <p:cNvSpPr>
            <a:spLocks noGrp="1"/>
          </p:cNvSpPr>
          <p:nvPr>
            <p:ph type="title"/>
          </p:nvPr>
        </p:nvSpPr>
        <p:spPr bwMode="auto"/>
        <p:txBody>
          <a:bodyPr/>
          <a:lstStyle/>
          <a:p>
            <a:pPr>
              <a:defRPr/>
            </a:pPr>
            <a:r>
              <a:rPr lang="en-US" sz="3200" dirty="0"/>
              <a:t>I added the Spatial Orientation Task </a:t>
            </a:r>
            <a:r>
              <a:rPr lang="en-US" sz="2000" dirty="0"/>
              <a:t>(Hegarty, M., &amp; Waller, D., 2004)</a:t>
            </a:r>
            <a:br>
              <a:rPr lang="en-US" sz="3200" dirty="0"/>
            </a:br>
            <a:endParaRPr lang="en-US" sz="3200" dirty="0"/>
          </a:p>
        </p:txBody>
      </p:sp>
      <p:sp>
        <p:nvSpPr>
          <p:cNvPr id="5" name="Slide Number Placeholder 4"/>
          <p:cNvSpPr>
            <a:spLocks noGrp="1"/>
          </p:cNvSpPr>
          <p:nvPr>
            <p:ph type="sldNum" idx="12"/>
          </p:nvPr>
        </p:nvSpPr>
        <p:spPr bwMode="auto"/>
        <p:txBody>
          <a:bodyPr/>
          <a:lstStyle/>
          <a:p>
            <a:pPr>
              <a:defRPr/>
            </a:pPr>
            <a:fld id="{00000000-1234-1234-1234-123412341234}" type="slidenum">
              <a:rPr lang="en"/>
              <a:t>29</a:t>
            </a:fld>
            <a:endParaRPr lang="en"/>
          </a:p>
        </p:txBody>
      </p:sp>
      <p:pic>
        <p:nvPicPr>
          <p:cNvPr id="3" name="Graphic 2" descr="Cursor with solid fill">
            <a:extLst>
              <a:ext uri="{FF2B5EF4-FFF2-40B4-BE49-F238E27FC236}">
                <a16:creationId xmlns:a16="http://schemas.microsoft.com/office/drawing/2014/main" id="{17FE1770-7807-9E95-BEE1-0FACE9DF1E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5983514" y="5159242"/>
            <a:ext cx="421196" cy="421196"/>
          </a:xfrm>
          <a:prstGeom prst="rect">
            <a:avLst/>
          </a:prstGeom>
        </p:spPr>
      </p:pic>
      <p:pic>
        <p:nvPicPr>
          <p:cNvPr id="4" name="Graphic 3" descr="Cursor with solid fill">
            <a:extLst>
              <a:ext uri="{FF2B5EF4-FFF2-40B4-BE49-F238E27FC236}">
                <a16:creationId xmlns:a16="http://schemas.microsoft.com/office/drawing/2014/main" id="{4A446123-A957-EF51-6D0C-9935516EEC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8328248" y="6309320"/>
            <a:ext cx="421196" cy="4211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a:t>We take perspectives of things and people</a:t>
            </a:r>
            <a:endParaRPr/>
          </a:p>
        </p:txBody>
      </p:sp>
      <p:sp>
        <p:nvSpPr>
          <p:cNvPr id="4" name="Slide Number Placeholder 3"/>
          <p:cNvSpPr>
            <a:spLocks noGrp="1"/>
          </p:cNvSpPr>
          <p:nvPr>
            <p:ph type="sldNum" idx="12"/>
          </p:nvPr>
        </p:nvSpPr>
        <p:spPr bwMode="auto"/>
        <p:txBody>
          <a:bodyPr/>
          <a:lstStyle/>
          <a:p>
            <a:pPr>
              <a:defRPr/>
            </a:pPr>
            <a:fld id="{00000000-1234-1234-1234-123412341234}" type="slidenum">
              <a:rPr lang="en"/>
              <a:t>3</a:t>
            </a:fld>
            <a:endParaRPr lang="en"/>
          </a:p>
        </p:txBody>
      </p:sp>
      <p:pic>
        <p:nvPicPr>
          <p:cNvPr id="3" name="Picture 2" descr="A living room with a tv and couches&#10;&#10;Description automatically generated with medium confidence">
            <a:extLst>
              <a:ext uri="{FF2B5EF4-FFF2-40B4-BE49-F238E27FC236}">
                <a16:creationId xmlns:a16="http://schemas.microsoft.com/office/drawing/2014/main" id="{D8A06004-D4F6-833F-05D1-8C6C9B9F9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4090" y="1206652"/>
            <a:ext cx="8023820" cy="5349213"/>
          </a:xfrm>
          <a:prstGeom prst="rect">
            <a:avLst/>
          </a:prstGeom>
        </p:spPr>
      </p:pic>
    </p:spTree>
    <p:extLst>
      <p:ext uri="{BB962C8B-B14F-4D97-AF65-F5344CB8AC3E}">
        <p14:creationId xmlns:p14="http://schemas.microsoft.com/office/powerpoint/2010/main" val="3027939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Picture 3" descr="Shape, circle&#10;&#10;Description automatically generated"/>
          <p:cNvPicPr>
            <a:picLocks noChangeAspect="1"/>
          </p:cNvPicPr>
          <p:nvPr/>
        </p:nvPicPr>
        <p:blipFill>
          <a:blip r:embed="rId3"/>
          <a:stretch/>
        </p:blipFill>
        <p:spPr bwMode="auto">
          <a:xfrm>
            <a:off x="4680856" y="595449"/>
            <a:ext cx="6375490" cy="5667102"/>
          </a:xfrm>
          <a:prstGeom prst="rect">
            <a:avLst/>
          </a:prstGeom>
        </p:spPr>
      </p:pic>
      <p:sp>
        <p:nvSpPr>
          <p:cNvPr id="2" name="Title 1"/>
          <p:cNvSpPr>
            <a:spLocks noGrp="1"/>
          </p:cNvSpPr>
          <p:nvPr>
            <p:ph type="title"/>
          </p:nvPr>
        </p:nvSpPr>
        <p:spPr bwMode="auto"/>
        <p:txBody>
          <a:bodyPr/>
          <a:lstStyle/>
          <a:p>
            <a:pPr>
              <a:defRPr/>
            </a:pPr>
            <a:r>
              <a:rPr lang="en-US"/>
              <a:t>Measuring Mean Abs. Angular Deviation</a:t>
            </a:r>
            <a:endParaRPr/>
          </a:p>
        </p:txBody>
      </p:sp>
      <p:pic>
        <p:nvPicPr>
          <p:cNvPr id="10" name="Picture 9"/>
          <p:cNvPicPr>
            <a:picLocks noChangeAspect="1"/>
          </p:cNvPicPr>
          <p:nvPr/>
        </p:nvPicPr>
        <p:blipFill>
          <a:blip r:embed="rId4"/>
          <a:srcRect l="15425" t="8709" r="4575" b="6385"/>
          <a:stretch/>
        </p:blipFill>
        <p:spPr bwMode="auto">
          <a:xfrm>
            <a:off x="1285331" y="1592524"/>
            <a:ext cx="4384225" cy="4804229"/>
          </a:xfrm>
          <a:prstGeom prst="rect">
            <a:avLst/>
          </a:prstGeom>
        </p:spPr>
      </p:pic>
      <p:sp>
        <p:nvSpPr>
          <p:cNvPr id="5" name="TextBox 4"/>
          <p:cNvSpPr txBox="1"/>
          <p:nvPr/>
        </p:nvSpPr>
        <p:spPr bwMode="auto">
          <a:xfrm>
            <a:off x="6712857" y="5479142"/>
            <a:ext cx="2512226" cy="307777"/>
          </a:xfrm>
          <a:prstGeom prst="rect">
            <a:avLst/>
          </a:prstGeom>
          <a:noFill/>
        </p:spPr>
        <p:txBody>
          <a:bodyPr wrap="none" rtlCol="0">
            <a:spAutoFit/>
          </a:bodyPr>
          <a:lstStyle/>
          <a:p>
            <a:pPr>
              <a:defRPr/>
            </a:pPr>
            <a:r>
              <a:rPr lang="en-US"/>
              <a:t>Correct Answer: 123 degrees</a:t>
            </a:r>
            <a:endParaRPr/>
          </a:p>
        </p:txBody>
      </p:sp>
      <p:sp>
        <p:nvSpPr>
          <p:cNvPr id="7" name="Slide Number Placeholder 6"/>
          <p:cNvSpPr>
            <a:spLocks noGrp="1"/>
          </p:cNvSpPr>
          <p:nvPr>
            <p:ph type="sldNum" idx="12"/>
          </p:nvPr>
        </p:nvSpPr>
        <p:spPr bwMode="auto"/>
        <p:txBody>
          <a:bodyPr/>
          <a:lstStyle/>
          <a:p>
            <a:pPr>
              <a:defRPr/>
            </a:pPr>
            <a:fld id="{00000000-1234-1234-1234-123412341234}" type="slidenum">
              <a:rPr lang="en"/>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3D task performance differed by location</a:t>
            </a:r>
            <a:endParaRPr dirty="0"/>
          </a:p>
        </p:txBody>
      </p:sp>
      <p:pic>
        <p:nvPicPr>
          <p:cNvPr id="4" name="Picture 3"/>
          <p:cNvPicPr>
            <a:picLocks noChangeAspect="1"/>
          </p:cNvPicPr>
          <p:nvPr/>
        </p:nvPicPr>
        <p:blipFill>
          <a:blip r:embed="rId3"/>
          <a:stretch/>
        </p:blipFill>
        <p:spPr bwMode="auto">
          <a:xfrm>
            <a:off x="609599" y="1417837"/>
            <a:ext cx="10029371" cy="5014685"/>
          </a:xfrm>
          <a:prstGeom prst="rect">
            <a:avLst/>
          </a:prstGeom>
        </p:spPr>
      </p:pic>
      <p:sp>
        <p:nvSpPr>
          <p:cNvPr id="6" name="Slide Number Placeholder 5"/>
          <p:cNvSpPr>
            <a:spLocks noGrp="1"/>
          </p:cNvSpPr>
          <p:nvPr>
            <p:ph type="sldNum" idx="12"/>
          </p:nvPr>
        </p:nvSpPr>
        <p:spPr bwMode="auto"/>
        <p:txBody>
          <a:bodyPr/>
          <a:lstStyle/>
          <a:p>
            <a:pPr>
              <a:defRPr/>
            </a:pPr>
            <a:fld id="{00000000-1234-1234-1234-123412341234}" type="slidenum">
              <a:rPr lang="en"/>
              <a:t>31</a:t>
            </a:fld>
            <a:endParaRPr lang="en"/>
          </a:p>
        </p:txBody>
      </p:sp>
      <p:sp>
        <p:nvSpPr>
          <p:cNvPr id="3" name="Rectangle 2">
            <a:extLst>
              <a:ext uri="{FF2B5EF4-FFF2-40B4-BE49-F238E27FC236}">
                <a16:creationId xmlns:a16="http://schemas.microsoft.com/office/drawing/2014/main" id="{ABED88AC-0607-81ED-EA4D-420A8966A813}"/>
              </a:ext>
            </a:extLst>
          </p:cNvPr>
          <p:cNvSpPr/>
          <p:nvPr/>
        </p:nvSpPr>
        <p:spPr>
          <a:xfrm>
            <a:off x="1343472" y="1340768"/>
            <a:ext cx="1800200" cy="792088"/>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2800" dirty="0"/>
              <a:t>Spatial Orientation Task performance differed by location</a:t>
            </a:r>
            <a:endParaRPr dirty="0"/>
          </a:p>
        </p:txBody>
      </p:sp>
      <p:pic>
        <p:nvPicPr>
          <p:cNvPr id="3" name="Picture 2"/>
          <p:cNvPicPr>
            <a:picLocks noChangeAspect="1"/>
          </p:cNvPicPr>
          <p:nvPr/>
        </p:nvPicPr>
        <p:blipFill>
          <a:blip r:embed="rId3"/>
          <a:stretch/>
        </p:blipFill>
        <p:spPr bwMode="auto">
          <a:xfrm>
            <a:off x="2576285" y="1345264"/>
            <a:ext cx="7039428" cy="5279571"/>
          </a:xfrm>
          <a:prstGeom prst="rect">
            <a:avLst/>
          </a:prstGeom>
        </p:spPr>
      </p:pic>
      <p:sp>
        <p:nvSpPr>
          <p:cNvPr id="6" name="TextBox 5"/>
          <p:cNvSpPr txBox="1"/>
          <p:nvPr/>
        </p:nvSpPr>
        <p:spPr bwMode="auto">
          <a:xfrm>
            <a:off x="5479142" y="1417836"/>
            <a:ext cx="1336072" cy="259115"/>
          </a:xfrm>
          <a:prstGeom prst="rect">
            <a:avLst/>
          </a:prstGeom>
        </p:spPr>
        <p:txBody>
          <a:bodyPr wrap="none" rtlCol="0">
            <a:spAutoFit/>
          </a:bodyPr>
          <a:lstStyle/>
          <a:p>
            <a:pPr>
              <a:defRPr/>
            </a:pPr>
            <a:r>
              <a:rPr lang="en-US" sz="1100"/>
              <a:t>Wilcoxon, p &lt; 0.01</a:t>
            </a:r>
            <a:endParaRPr lang="en-US"/>
          </a:p>
        </p:txBody>
      </p:sp>
      <p:sp>
        <p:nvSpPr>
          <p:cNvPr id="7" name="Slide Number Placeholder 6"/>
          <p:cNvSpPr>
            <a:spLocks noGrp="1"/>
          </p:cNvSpPr>
          <p:nvPr>
            <p:ph type="sldNum" idx="12"/>
          </p:nvPr>
        </p:nvSpPr>
        <p:spPr bwMode="auto"/>
        <p:txBody>
          <a:bodyPr/>
          <a:lstStyle/>
          <a:p>
            <a:pPr>
              <a:defRPr/>
            </a:pPr>
            <a:fld id="{00000000-1234-1234-1234-123412341234}" type="slidenum">
              <a:rPr lang="en"/>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Presence of ceiling effects.</a:t>
            </a:r>
            <a:endParaRPr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33</a:t>
            </a:fld>
            <a:endParaRPr lang="en"/>
          </a:p>
        </p:txBody>
      </p:sp>
      <p:pic>
        <p:nvPicPr>
          <p:cNvPr id="11" name="Picture 10" descr="Chart&#10;&#10;Description automatically generated">
            <a:extLst>
              <a:ext uri="{FF2B5EF4-FFF2-40B4-BE49-F238E27FC236}">
                <a16:creationId xmlns:a16="http://schemas.microsoft.com/office/drawing/2014/main" id="{5A79BED0-35F9-F6DF-627D-FEF58606E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13" y="2112176"/>
            <a:ext cx="5675092" cy="3405056"/>
          </a:xfrm>
          <a:prstGeom prst="rect">
            <a:avLst/>
          </a:prstGeom>
        </p:spPr>
      </p:pic>
      <p:pic>
        <p:nvPicPr>
          <p:cNvPr id="13" name="Picture 12" descr="Chart&#10;&#10;Description automatically generated">
            <a:extLst>
              <a:ext uri="{FF2B5EF4-FFF2-40B4-BE49-F238E27FC236}">
                <a16:creationId xmlns:a16="http://schemas.microsoft.com/office/drawing/2014/main" id="{226C32C0-3CB5-B97C-4E4B-0182C9B14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310" y="2112176"/>
            <a:ext cx="5675093" cy="3405056"/>
          </a:xfrm>
          <a:prstGeom prst="rect">
            <a:avLst/>
          </a:prstGeom>
        </p:spPr>
      </p:pic>
      <p:sp>
        <p:nvSpPr>
          <p:cNvPr id="14" name="TextBox 13">
            <a:extLst>
              <a:ext uri="{FF2B5EF4-FFF2-40B4-BE49-F238E27FC236}">
                <a16:creationId xmlns:a16="http://schemas.microsoft.com/office/drawing/2014/main" id="{CB905D6B-3ED2-7C37-8820-E4644611D0A5}"/>
              </a:ext>
            </a:extLst>
          </p:cNvPr>
          <p:cNvSpPr txBox="1"/>
          <p:nvPr/>
        </p:nvSpPr>
        <p:spPr>
          <a:xfrm>
            <a:off x="2348264" y="1627178"/>
            <a:ext cx="1837362" cy="307777"/>
          </a:xfrm>
          <a:prstGeom prst="rect">
            <a:avLst/>
          </a:prstGeom>
          <a:noFill/>
        </p:spPr>
        <p:txBody>
          <a:bodyPr wrap="none" rtlCol="0">
            <a:spAutoFit/>
          </a:bodyPr>
          <a:lstStyle/>
          <a:p>
            <a:r>
              <a:rPr lang="en-US" dirty="0"/>
              <a:t>3D Perspective Task</a:t>
            </a:r>
          </a:p>
        </p:txBody>
      </p:sp>
      <p:sp>
        <p:nvSpPr>
          <p:cNvPr id="15" name="TextBox 14">
            <a:extLst>
              <a:ext uri="{FF2B5EF4-FFF2-40B4-BE49-F238E27FC236}">
                <a16:creationId xmlns:a16="http://schemas.microsoft.com/office/drawing/2014/main" id="{9F9A8AAB-0AA1-8F44-78C7-BDEDC27BEB12}"/>
              </a:ext>
            </a:extLst>
          </p:cNvPr>
          <p:cNvSpPr txBox="1"/>
          <p:nvPr/>
        </p:nvSpPr>
        <p:spPr>
          <a:xfrm>
            <a:off x="8256240" y="1626046"/>
            <a:ext cx="1568058" cy="307777"/>
          </a:xfrm>
          <a:prstGeom prst="rect">
            <a:avLst/>
          </a:prstGeom>
          <a:noFill/>
        </p:spPr>
        <p:txBody>
          <a:bodyPr wrap="none" rtlCol="0">
            <a:spAutoFit/>
          </a:bodyPr>
          <a:lstStyle/>
          <a:p>
            <a:r>
              <a:rPr lang="en-US" dirty="0"/>
              <a:t>False-Belief Task</a:t>
            </a:r>
          </a:p>
        </p:txBody>
      </p:sp>
    </p:spTree>
    <p:extLst>
      <p:ext uri="{BB962C8B-B14F-4D97-AF65-F5344CB8AC3E}">
        <p14:creationId xmlns:p14="http://schemas.microsoft.com/office/powerpoint/2010/main" val="1674028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sz="3200" dirty="0"/>
              <a:t>Q1: </a:t>
            </a:r>
            <a:r>
              <a:rPr lang="en-US" sz="2400" dirty="0"/>
              <a:t>Were online participants unreliable? </a:t>
            </a:r>
            <a:r>
              <a:rPr lang="en-US" sz="3200" dirty="0"/>
              <a:t>Unclear</a:t>
            </a:r>
          </a:p>
        </p:txBody>
      </p:sp>
      <p:sp>
        <p:nvSpPr>
          <p:cNvPr id="6" name="Slide Number Placeholder 5"/>
          <p:cNvSpPr>
            <a:spLocks noGrp="1"/>
          </p:cNvSpPr>
          <p:nvPr>
            <p:ph type="sldNum" idx="12"/>
          </p:nvPr>
        </p:nvSpPr>
        <p:spPr bwMode="auto"/>
        <p:txBody>
          <a:bodyPr/>
          <a:lstStyle/>
          <a:p>
            <a:pPr>
              <a:defRPr/>
            </a:pPr>
            <a:fld id="{00000000-1234-1234-1234-123412341234}" type="slidenum">
              <a:rPr lang="en"/>
              <a:t>34</a:t>
            </a:fld>
            <a:endParaRPr lang="en"/>
          </a:p>
        </p:txBody>
      </p:sp>
      <p:pic>
        <p:nvPicPr>
          <p:cNvPr id="11" name="Picture 10" descr="Chart&#10;&#10;Description automatically generated">
            <a:extLst>
              <a:ext uri="{FF2B5EF4-FFF2-40B4-BE49-F238E27FC236}">
                <a16:creationId xmlns:a16="http://schemas.microsoft.com/office/drawing/2014/main" id="{5A79BED0-35F9-F6DF-627D-FEF58606E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12" y="2112175"/>
            <a:ext cx="6111211" cy="3666727"/>
          </a:xfrm>
          <a:prstGeom prst="rect">
            <a:avLst/>
          </a:prstGeom>
        </p:spPr>
      </p:pic>
      <p:sp>
        <p:nvSpPr>
          <p:cNvPr id="14" name="TextBox 13">
            <a:extLst>
              <a:ext uri="{FF2B5EF4-FFF2-40B4-BE49-F238E27FC236}">
                <a16:creationId xmlns:a16="http://schemas.microsoft.com/office/drawing/2014/main" id="{CB905D6B-3ED2-7C37-8820-E4644611D0A5}"/>
              </a:ext>
            </a:extLst>
          </p:cNvPr>
          <p:cNvSpPr txBox="1"/>
          <p:nvPr/>
        </p:nvSpPr>
        <p:spPr>
          <a:xfrm>
            <a:off x="2348264" y="1627178"/>
            <a:ext cx="1837362" cy="307777"/>
          </a:xfrm>
          <a:prstGeom prst="rect">
            <a:avLst/>
          </a:prstGeom>
          <a:noFill/>
        </p:spPr>
        <p:txBody>
          <a:bodyPr wrap="none" rtlCol="0">
            <a:spAutoFit/>
          </a:bodyPr>
          <a:lstStyle/>
          <a:p>
            <a:r>
              <a:rPr lang="en-US" dirty="0"/>
              <a:t>3D Perspective Task</a:t>
            </a:r>
          </a:p>
        </p:txBody>
      </p:sp>
      <p:sp>
        <p:nvSpPr>
          <p:cNvPr id="16" name="TextBox 15">
            <a:extLst>
              <a:ext uri="{FF2B5EF4-FFF2-40B4-BE49-F238E27FC236}">
                <a16:creationId xmlns:a16="http://schemas.microsoft.com/office/drawing/2014/main" id="{F9BAC3FC-FEE0-7DB7-95B3-DD0FBE9A35A8}"/>
              </a:ext>
            </a:extLst>
          </p:cNvPr>
          <p:cNvSpPr txBox="1"/>
          <p:nvPr/>
        </p:nvSpPr>
        <p:spPr>
          <a:xfrm>
            <a:off x="3801958" y="5985074"/>
            <a:ext cx="499337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Less chance performance compared to study 1</a:t>
            </a:r>
          </a:p>
        </p:txBody>
      </p:sp>
      <p:pic>
        <p:nvPicPr>
          <p:cNvPr id="3" name="Picture 2">
            <a:extLst>
              <a:ext uri="{FF2B5EF4-FFF2-40B4-BE49-F238E27FC236}">
                <a16:creationId xmlns:a16="http://schemas.microsoft.com/office/drawing/2014/main" id="{C2554DA4-D6CA-67D5-0097-E0F6401F10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6816080" y="2117477"/>
            <a:ext cx="4248472" cy="3641547"/>
          </a:xfrm>
          <a:prstGeom prst="rect">
            <a:avLst/>
          </a:prstGeom>
        </p:spPr>
      </p:pic>
      <p:sp>
        <p:nvSpPr>
          <p:cNvPr id="4" name="TextBox 3">
            <a:extLst>
              <a:ext uri="{FF2B5EF4-FFF2-40B4-BE49-F238E27FC236}">
                <a16:creationId xmlns:a16="http://schemas.microsoft.com/office/drawing/2014/main" id="{CB2B3E9E-8F3E-8A64-3B38-2890480AA08A}"/>
              </a:ext>
            </a:extLst>
          </p:cNvPr>
          <p:cNvSpPr txBox="1"/>
          <p:nvPr/>
        </p:nvSpPr>
        <p:spPr bwMode="auto">
          <a:xfrm>
            <a:off x="7668173" y="1643887"/>
            <a:ext cx="2544286" cy="307777"/>
          </a:xfrm>
          <a:prstGeom prst="rect">
            <a:avLst/>
          </a:prstGeom>
          <a:noFill/>
        </p:spPr>
        <p:txBody>
          <a:bodyPr wrap="none" rtlCol="0">
            <a:spAutoFit/>
          </a:bodyPr>
          <a:lstStyle/>
          <a:p>
            <a:r>
              <a:rPr lang="en-US" dirty="0"/>
              <a:t>Study 1: 2D Perspective Task</a:t>
            </a:r>
          </a:p>
        </p:txBody>
      </p:sp>
    </p:spTree>
    <p:extLst>
      <p:ext uri="{BB962C8B-B14F-4D97-AF65-F5344CB8AC3E}">
        <p14:creationId xmlns:p14="http://schemas.microsoft.com/office/powerpoint/2010/main" val="2468140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3600"/>
              <a:t>Spatial Perspective Vs Social Perspective</a:t>
            </a:r>
            <a:endParaRPr/>
          </a:p>
        </p:txBody>
      </p:sp>
      <p:pic>
        <p:nvPicPr>
          <p:cNvPr id="3" name="Picture 2"/>
          <p:cNvPicPr>
            <a:picLocks noChangeAspect="1"/>
          </p:cNvPicPr>
          <p:nvPr/>
        </p:nvPicPr>
        <p:blipFill>
          <a:blip r:embed="rId3"/>
          <a:srcRect t="5420" r="8566" b="11844"/>
          <a:stretch/>
        </p:blipFill>
        <p:spPr bwMode="auto">
          <a:xfrm>
            <a:off x="6780143" y="1629087"/>
            <a:ext cx="5087994" cy="4270970"/>
          </a:xfrm>
          <a:prstGeom prst="rect">
            <a:avLst/>
          </a:prstGeom>
        </p:spPr>
      </p:pic>
      <p:pic>
        <p:nvPicPr>
          <p:cNvPr id="9" name="Picture 8" descr="Chart, treemap chart&#10;&#10;Description automatically generated"/>
          <p:cNvPicPr>
            <a:picLocks noChangeAspect="1"/>
          </p:cNvPicPr>
          <p:nvPr/>
        </p:nvPicPr>
        <p:blipFill>
          <a:blip r:embed="rId4"/>
          <a:stretch/>
        </p:blipFill>
        <p:spPr bwMode="auto">
          <a:xfrm>
            <a:off x="530877" y="2673975"/>
            <a:ext cx="5093927" cy="3326034"/>
          </a:xfrm>
          <a:prstGeom prst="rect">
            <a:avLst/>
          </a:prstGeom>
        </p:spPr>
      </p:pic>
      <p:sp>
        <p:nvSpPr>
          <p:cNvPr id="10" name="Arrow: Right 9"/>
          <p:cNvSpPr/>
          <p:nvPr/>
        </p:nvSpPr>
        <p:spPr bwMode="auto">
          <a:xfrm>
            <a:off x="5132771" y="3124199"/>
            <a:ext cx="1647372" cy="609600"/>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3" name="TextBox 12"/>
          <p:cNvSpPr txBox="1"/>
          <p:nvPr/>
        </p:nvSpPr>
        <p:spPr bwMode="auto">
          <a:xfrm>
            <a:off x="2550296" y="1284132"/>
            <a:ext cx="1111202" cy="400110"/>
          </a:xfrm>
          <a:prstGeom prst="rect">
            <a:avLst/>
          </a:prstGeom>
          <a:noFill/>
        </p:spPr>
        <p:txBody>
          <a:bodyPr wrap="none" rtlCol="0">
            <a:spAutoFit/>
          </a:bodyPr>
          <a:lstStyle/>
          <a:p>
            <a:pPr>
              <a:defRPr/>
            </a:pPr>
            <a:r>
              <a:rPr lang="en-US" sz="2000" b="1" dirty="0"/>
              <a:t>Study 1</a:t>
            </a:r>
            <a:endParaRPr sz="2000" dirty="0"/>
          </a:p>
        </p:txBody>
      </p:sp>
      <p:sp>
        <p:nvSpPr>
          <p:cNvPr id="14" name="TextBox 13"/>
          <p:cNvSpPr txBox="1"/>
          <p:nvPr/>
        </p:nvSpPr>
        <p:spPr bwMode="auto">
          <a:xfrm>
            <a:off x="9024022" y="1284132"/>
            <a:ext cx="1111202" cy="400110"/>
          </a:xfrm>
          <a:prstGeom prst="rect">
            <a:avLst/>
          </a:prstGeom>
          <a:noFill/>
        </p:spPr>
        <p:txBody>
          <a:bodyPr wrap="none" rtlCol="0">
            <a:spAutoFit/>
          </a:bodyPr>
          <a:lstStyle/>
          <a:p>
            <a:pPr>
              <a:defRPr/>
            </a:pPr>
            <a:r>
              <a:rPr lang="en-US" sz="2000" b="1" dirty="0"/>
              <a:t>Study 2</a:t>
            </a:r>
            <a:endParaRPr sz="2000" dirty="0"/>
          </a:p>
        </p:txBody>
      </p:sp>
      <p:sp>
        <p:nvSpPr>
          <p:cNvPr id="15" name="TextBox 14"/>
          <p:cNvSpPr txBox="1"/>
          <p:nvPr/>
        </p:nvSpPr>
        <p:spPr bwMode="auto">
          <a:xfrm>
            <a:off x="4399150" y="6231033"/>
            <a:ext cx="3572135" cy="304835"/>
          </a:xfrm>
          <a:prstGeom prst="rect">
            <a:avLst/>
          </a:prstGeom>
          <a:noFill/>
        </p:spPr>
        <p:txBody>
          <a:bodyPr wrap="none" rtlCol="0">
            <a:spAutoFit/>
          </a:bodyPr>
          <a:lstStyle/>
          <a:p>
            <a:pPr>
              <a:defRPr/>
            </a:pPr>
            <a:r>
              <a:rPr lang="en-US"/>
              <a:t>* Bonferroni adjusted for 10 tests </a:t>
            </a:r>
            <a:r>
              <a:rPr lang="el-GR"/>
              <a:t>α</a:t>
            </a:r>
            <a:r>
              <a:rPr lang="en-US"/>
              <a:t> = 0.005</a:t>
            </a:r>
            <a:endParaRPr/>
          </a:p>
        </p:txBody>
      </p:sp>
      <p:sp>
        <p:nvSpPr>
          <p:cNvPr id="6" name="Slide Number Placeholder 5"/>
          <p:cNvSpPr>
            <a:spLocks noGrp="1"/>
          </p:cNvSpPr>
          <p:nvPr>
            <p:ph type="sldNum" idx="12"/>
          </p:nvPr>
        </p:nvSpPr>
        <p:spPr bwMode="auto"/>
        <p:txBody>
          <a:bodyPr/>
          <a:lstStyle/>
          <a:p>
            <a:pPr>
              <a:defRPr/>
            </a:pPr>
            <a:fld id="{00000000-1234-1234-1234-123412341234}" type="slidenum">
              <a:rPr lang="en"/>
              <a:t>35</a:t>
            </a:fld>
            <a:endParaRPr lang="en"/>
          </a:p>
        </p:txBody>
      </p:sp>
      <p:sp>
        <p:nvSpPr>
          <p:cNvPr id="5" name="Oval 4">
            <a:extLst>
              <a:ext uri="{FF2B5EF4-FFF2-40B4-BE49-F238E27FC236}">
                <a16:creationId xmlns:a16="http://schemas.microsoft.com/office/drawing/2014/main" id="{5DEE7765-C53F-F10F-3C0E-F2095482080E}"/>
              </a:ext>
            </a:extLst>
          </p:cNvPr>
          <p:cNvSpPr/>
          <p:nvPr/>
        </p:nvSpPr>
        <p:spPr bwMode="auto">
          <a:xfrm>
            <a:off x="2711624" y="3124199"/>
            <a:ext cx="510832" cy="499923"/>
          </a:xfrm>
          <a:prstGeom prst="ellipse">
            <a:avLst/>
          </a:prstGeom>
          <a:noFill/>
          <a:ln w="57150" cap="flat" cmpd="sng" algn="ctr">
            <a:solidFill>
              <a:schemeClr val="accent1"/>
            </a:solidFill>
            <a:prstDash val="solid"/>
            <a:round/>
            <a:headEnd type="none" w="med" len="med"/>
            <a:tailEnd type="none" w="med" len="med"/>
          </a:ln>
        </p:spPr>
        <p:style>
          <a:lnRef idx="0">
            <a:srgbClr val="000000"/>
          </a:lnRef>
          <a:fillRef idx="0">
            <a:srgbClr val="000000"/>
          </a:fillRef>
          <a:effectRef idx="0">
            <a:srgbClr val="000000"/>
          </a:effectRef>
          <a:fontRef idx="minor">
            <a:schemeClr val="accent1"/>
          </a:fontRef>
        </p:style>
        <p:txBody>
          <a:bodyPr rtlCol="0" anchor="ctr"/>
          <a:lstStyle/>
          <a:p>
            <a:pPr algn="ctr">
              <a:defRPr/>
            </a:pPr>
            <a:endParaRPr lang="en-US" dirty="0"/>
          </a:p>
        </p:txBody>
      </p:sp>
      <p:sp>
        <p:nvSpPr>
          <p:cNvPr id="7" name="Oval 6">
            <a:extLst>
              <a:ext uri="{FF2B5EF4-FFF2-40B4-BE49-F238E27FC236}">
                <a16:creationId xmlns:a16="http://schemas.microsoft.com/office/drawing/2014/main" id="{DF0AC5E7-54E7-5E06-B8E6-53B60890BBBA}"/>
              </a:ext>
            </a:extLst>
          </p:cNvPr>
          <p:cNvSpPr/>
          <p:nvPr/>
        </p:nvSpPr>
        <p:spPr bwMode="auto">
          <a:xfrm>
            <a:off x="9624392" y="3179037"/>
            <a:ext cx="510832" cy="499923"/>
          </a:xfrm>
          <a:prstGeom prst="ellipse">
            <a:avLst/>
          </a:prstGeom>
          <a:noFill/>
          <a:ln w="57150" cap="flat" cmpd="sng" algn="ctr">
            <a:solidFill>
              <a:schemeClr val="accent1"/>
            </a:solidFill>
            <a:prstDash val="solid"/>
            <a:round/>
            <a:headEnd type="none" w="med" len="med"/>
            <a:tailEnd type="none" w="med" len="med"/>
          </a:ln>
        </p:spPr>
        <p:style>
          <a:lnRef idx="0">
            <a:srgbClr val="000000"/>
          </a:lnRef>
          <a:fillRef idx="0">
            <a:srgbClr val="000000"/>
          </a:fillRef>
          <a:effectRef idx="0">
            <a:srgbClr val="000000"/>
          </a:effectRef>
          <a:fontRef idx="minor">
            <a:schemeClr val="accent1"/>
          </a:fontRef>
        </p:style>
        <p:txBody>
          <a:bodyPr rtlCol="0" anchor="ctr"/>
          <a:lstStyle/>
          <a:p>
            <a:pPr algn="ctr">
              <a:defRP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2800"/>
              <a:t>H1: People who are better at taking other’s spatial perspectives are also better at mentalizing</a:t>
            </a:r>
            <a:endParaRPr/>
          </a:p>
        </p:txBody>
      </p:sp>
      <p:pic>
        <p:nvPicPr>
          <p:cNvPr id="7" name="Picture 6"/>
          <p:cNvPicPr>
            <a:picLocks noChangeAspect="1"/>
          </p:cNvPicPr>
          <p:nvPr/>
        </p:nvPicPr>
        <p:blipFill>
          <a:blip r:embed="rId3"/>
          <a:stretch/>
        </p:blipFill>
        <p:spPr bwMode="auto">
          <a:xfrm>
            <a:off x="6175828" y="1698877"/>
            <a:ext cx="5533837" cy="4150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9" name="Arrow: Right 8"/>
          <p:cNvSpPr/>
          <p:nvPr/>
        </p:nvSpPr>
        <p:spPr bwMode="auto">
          <a:xfrm>
            <a:off x="4847771" y="6105423"/>
            <a:ext cx="2656114" cy="464457"/>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Box 9"/>
          <p:cNvSpPr txBox="1"/>
          <p:nvPr/>
        </p:nvSpPr>
        <p:spPr bwMode="auto">
          <a:xfrm>
            <a:off x="2550296" y="1284132"/>
            <a:ext cx="830677" cy="307777"/>
          </a:xfrm>
          <a:prstGeom prst="rect">
            <a:avLst/>
          </a:prstGeom>
          <a:noFill/>
        </p:spPr>
        <p:txBody>
          <a:bodyPr wrap="none" rtlCol="0">
            <a:spAutoFit/>
          </a:bodyPr>
          <a:lstStyle/>
          <a:p>
            <a:pPr>
              <a:defRPr/>
            </a:pPr>
            <a:r>
              <a:rPr lang="en-US" b="1"/>
              <a:t>Study 1</a:t>
            </a:r>
            <a:endParaRPr/>
          </a:p>
        </p:txBody>
      </p:sp>
      <p:sp>
        <p:nvSpPr>
          <p:cNvPr id="11" name="TextBox 10"/>
          <p:cNvSpPr txBox="1"/>
          <p:nvPr/>
        </p:nvSpPr>
        <p:spPr bwMode="auto">
          <a:xfrm>
            <a:off x="8486639" y="1321310"/>
            <a:ext cx="830677" cy="307777"/>
          </a:xfrm>
          <a:prstGeom prst="rect">
            <a:avLst/>
          </a:prstGeom>
          <a:noFill/>
        </p:spPr>
        <p:txBody>
          <a:bodyPr wrap="none" rtlCol="0">
            <a:spAutoFit/>
          </a:bodyPr>
          <a:lstStyle/>
          <a:p>
            <a:pPr>
              <a:defRPr/>
            </a:pPr>
            <a:r>
              <a:rPr lang="en-US" b="1"/>
              <a:t>Study 2</a:t>
            </a:r>
            <a:endParaRPr/>
          </a:p>
        </p:txBody>
      </p:sp>
      <p:pic>
        <p:nvPicPr>
          <p:cNvPr id="13" name="Picture 12" descr="Chart, scatter chart&#10;&#10;Description automatically generated"/>
          <p:cNvPicPr>
            <a:picLocks noChangeAspect="1"/>
          </p:cNvPicPr>
          <p:nvPr/>
        </p:nvPicPr>
        <p:blipFill>
          <a:blip r:embed="rId4"/>
          <a:stretch/>
        </p:blipFill>
        <p:spPr bwMode="auto">
          <a:xfrm>
            <a:off x="380730" y="1698876"/>
            <a:ext cx="5533839" cy="4150379"/>
          </a:xfrm>
          <a:prstGeom prst="rect">
            <a:avLst/>
          </a:prstGeom>
        </p:spPr>
      </p:pic>
      <p:sp>
        <p:nvSpPr>
          <p:cNvPr id="5" name="Slide Number Placeholder 4"/>
          <p:cNvSpPr>
            <a:spLocks noGrp="1"/>
          </p:cNvSpPr>
          <p:nvPr>
            <p:ph type="sldNum" idx="12"/>
          </p:nvPr>
        </p:nvSpPr>
        <p:spPr bwMode="auto"/>
        <p:txBody>
          <a:bodyPr/>
          <a:lstStyle/>
          <a:p>
            <a:pPr>
              <a:defRPr/>
            </a:pPr>
            <a:fld id="{00000000-1234-1234-1234-123412341234}" type="slidenum">
              <a:rPr lang="en"/>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3600" dirty="0"/>
              <a:t>No Relationship for In-Person participants</a:t>
            </a:r>
            <a:endParaRPr dirty="0"/>
          </a:p>
        </p:txBody>
      </p:sp>
      <p:pic>
        <p:nvPicPr>
          <p:cNvPr id="3" name="Picture 2"/>
          <p:cNvPicPr>
            <a:picLocks noChangeAspect="1"/>
          </p:cNvPicPr>
          <p:nvPr/>
        </p:nvPicPr>
        <p:blipFill>
          <a:blip r:embed="rId3"/>
          <a:stretch/>
        </p:blipFill>
        <p:spPr bwMode="auto">
          <a:xfrm>
            <a:off x="1502229" y="1301722"/>
            <a:ext cx="8737598" cy="5096933"/>
          </a:xfrm>
          <a:prstGeom prst="rect">
            <a:avLst/>
          </a:prstGeom>
        </p:spPr>
      </p:pic>
      <p:sp>
        <p:nvSpPr>
          <p:cNvPr id="6" name="Slide Number Placeholder 5"/>
          <p:cNvSpPr>
            <a:spLocks noGrp="1"/>
          </p:cNvSpPr>
          <p:nvPr>
            <p:ph type="sldNum" idx="12"/>
          </p:nvPr>
        </p:nvSpPr>
        <p:spPr bwMode="auto"/>
        <p:txBody>
          <a:bodyPr/>
          <a:lstStyle/>
          <a:p>
            <a:pPr>
              <a:defRPr/>
            </a:pPr>
            <a:fld id="{00000000-1234-1234-1234-123412341234}" type="slidenum">
              <a:rPr lang="en"/>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621" r="8985" b="11364"/>
          <a:stretch/>
        </p:blipFill>
        <p:spPr bwMode="auto">
          <a:xfrm>
            <a:off x="2639616" y="1111794"/>
            <a:ext cx="6376857" cy="5232886"/>
          </a:xfrm>
          <a:prstGeom prst="rect">
            <a:avLst/>
          </a:prstGeom>
        </p:spPr>
      </p:pic>
      <p:sp>
        <p:nvSpPr>
          <p:cNvPr id="4" name="Title 1"/>
          <p:cNvSpPr>
            <a:spLocks noGrp="1"/>
          </p:cNvSpPr>
          <p:nvPr>
            <p:ph type="title"/>
          </p:nvPr>
        </p:nvSpPr>
        <p:spPr bwMode="auto">
          <a:xfrm>
            <a:off x="609600" y="274637"/>
            <a:ext cx="10972800" cy="1143200"/>
          </a:xfrm>
        </p:spPr>
        <p:txBody>
          <a:bodyPr/>
          <a:lstStyle/>
          <a:p>
            <a:pPr>
              <a:defRPr/>
            </a:pPr>
            <a:r>
              <a:rPr lang="en-US" sz="3600"/>
              <a:t>Spatial Orientation Task</a:t>
            </a:r>
            <a:endParaRPr/>
          </a:p>
        </p:txBody>
      </p:sp>
      <p:sp>
        <p:nvSpPr>
          <p:cNvPr id="15" name="TextBox 14"/>
          <p:cNvSpPr txBox="1"/>
          <p:nvPr/>
        </p:nvSpPr>
        <p:spPr bwMode="auto">
          <a:xfrm>
            <a:off x="4367808" y="6362629"/>
            <a:ext cx="3595856" cy="307777"/>
          </a:xfrm>
          <a:prstGeom prst="rect">
            <a:avLst/>
          </a:prstGeom>
          <a:noFill/>
        </p:spPr>
        <p:txBody>
          <a:bodyPr wrap="none" rtlCol="0">
            <a:spAutoFit/>
          </a:bodyPr>
          <a:lstStyle/>
          <a:p>
            <a:pPr>
              <a:defRPr/>
            </a:pPr>
            <a:r>
              <a:rPr lang="en-US"/>
              <a:t>* Bonferroni adjusted for 10 tests </a:t>
            </a:r>
            <a:r>
              <a:rPr lang="el-GR"/>
              <a:t>α</a:t>
            </a:r>
            <a:r>
              <a:rPr lang="en-US"/>
              <a:t> = 0.005</a:t>
            </a:r>
            <a:endParaRPr/>
          </a:p>
        </p:txBody>
      </p:sp>
      <p:sp>
        <p:nvSpPr>
          <p:cNvPr id="8" name="Rectangle 7"/>
          <p:cNvSpPr/>
          <p:nvPr/>
        </p:nvSpPr>
        <p:spPr bwMode="auto">
          <a:xfrm>
            <a:off x="2639616" y="1129742"/>
            <a:ext cx="6624736" cy="1723193"/>
          </a:xfrm>
          <a:prstGeom prst="rect">
            <a:avLst/>
          </a:prstGeom>
          <a:noFill/>
          <a:ln w="57150" cap="flat" cmpd="sng" algn="ctr">
            <a:solidFill>
              <a:schemeClr val="accent1"/>
            </a:solidFill>
            <a:prstDash val="solid"/>
            <a:round/>
            <a:headEnd type="none" w="med" len="med"/>
            <a:tailEnd type="none" w="med" len="med"/>
          </a:ln>
        </p:spPr>
        <p:style>
          <a:lnRef idx="0">
            <a:srgbClr val="000000"/>
          </a:lnRef>
          <a:fillRef idx="0">
            <a:srgbClr val="000000"/>
          </a:fillRef>
          <a:effectRef idx="0">
            <a:srgbClr val="000000"/>
          </a:effectRef>
          <a:fontRef idx="minor">
            <a:schemeClr val="accent1"/>
          </a:fontRef>
        </p:style>
        <p:txBody>
          <a:bodyPr rtlCol="0" anchor="ctr"/>
          <a:lstStyle/>
          <a:p>
            <a:pPr algn="ctr">
              <a:defRPr/>
            </a:pPr>
            <a:endParaRPr lang="en-US"/>
          </a:p>
        </p:txBody>
      </p:sp>
      <p:sp>
        <p:nvSpPr>
          <p:cNvPr id="6" name="Slide Number Placeholder 5"/>
          <p:cNvSpPr>
            <a:spLocks noGrp="1"/>
          </p:cNvSpPr>
          <p:nvPr>
            <p:ph type="sldNum" idx="12"/>
          </p:nvPr>
        </p:nvSpPr>
        <p:spPr bwMode="auto"/>
        <p:txBody>
          <a:bodyPr/>
          <a:lstStyle/>
          <a:p>
            <a:pPr>
              <a:defRPr/>
            </a:pPr>
            <a:fld id="{00000000-1234-1234-1234-123412341234}" type="slidenum">
              <a:rPr lang="en"/>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2800"/>
              <a:t>People with better spatial orientation ability are better at 3D perspective taking</a:t>
            </a:r>
            <a:endParaRPr/>
          </a:p>
        </p:txBody>
      </p:sp>
      <p:pic>
        <p:nvPicPr>
          <p:cNvPr id="3" name="Picture 2"/>
          <p:cNvPicPr>
            <a:picLocks noChangeAspect="1"/>
          </p:cNvPicPr>
          <p:nvPr/>
        </p:nvPicPr>
        <p:blipFill>
          <a:blip r:embed="rId3"/>
          <a:stretch/>
        </p:blipFill>
        <p:spPr bwMode="auto">
          <a:xfrm>
            <a:off x="1113973" y="1484842"/>
            <a:ext cx="9281884" cy="4972438"/>
          </a:xfrm>
          <a:prstGeom prst="rect">
            <a:avLst/>
          </a:prstGeom>
        </p:spPr>
      </p:pic>
      <p:sp>
        <p:nvSpPr>
          <p:cNvPr id="2" name="Rectangle 1"/>
          <p:cNvSpPr/>
          <p:nvPr/>
        </p:nvSpPr>
        <p:spPr bwMode="auto">
          <a:xfrm>
            <a:off x="6095999" y="1792515"/>
            <a:ext cx="1734457" cy="515257"/>
          </a:xfrm>
          <a:prstGeom prst="rect">
            <a:avLst/>
          </a:prstGeom>
          <a:noFill/>
          <a:ln w="28575" cap="flat" cmpd="sng" algn="ctr">
            <a:solidFill>
              <a:schemeClr val="dk1"/>
            </a:solidFill>
            <a:prstDash val="solid"/>
            <a:round/>
            <a:headEnd type="none" w="med" len="med"/>
            <a:tailEnd type="none" w="med" len="med"/>
          </a:ln>
        </p:spPr>
        <p:style>
          <a:lnRef idx="0">
            <a:srgbClr val="000000"/>
          </a:lnRef>
          <a:fillRef idx="0">
            <a:srgbClr val="000000"/>
          </a:fillRef>
          <a:effectRef idx="0">
            <a:srgbClr val="000000"/>
          </a:effectRef>
          <a:fontRef idx="minor">
            <a:schemeClr val="dk1"/>
          </a:fontRef>
        </p:style>
        <p:txBody>
          <a:bodyPr rtlCol="0" anchor="ctr"/>
          <a:lstStyle/>
          <a:p>
            <a:pPr algn="ctr">
              <a:defRPr/>
            </a:pPr>
            <a:endParaRPr lang="en-US"/>
          </a:p>
        </p:txBody>
      </p:sp>
      <p:sp>
        <p:nvSpPr>
          <p:cNvPr id="5" name="TextBox 4"/>
          <p:cNvSpPr txBox="1"/>
          <p:nvPr/>
        </p:nvSpPr>
        <p:spPr bwMode="auto">
          <a:xfrm>
            <a:off x="5014685" y="6247286"/>
            <a:ext cx="2010229"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defRPr/>
            </a:pPr>
            <a:r>
              <a:rPr lang="en-US" sz="1200"/>
              <a:t>3D (Other) Score</a:t>
            </a:r>
            <a:endParaRPr/>
          </a:p>
        </p:txBody>
      </p:sp>
      <p:sp>
        <p:nvSpPr>
          <p:cNvPr id="8" name="Slide Number Placeholder 7"/>
          <p:cNvSpPr>
            <a:spLocks noGrp="1"/>
          </p:cNvSpPr>
          <p:nvPr>
            <p:ph type="sldNum" idx="12"/>
          </p:nvPr>
        </p:nvSpPr>
        <p:spPr bwMode="auto"/>
        <p:txBody>
          <a:bodyPr/>
          <a:lstStyle/>
          <a:p>
            <a:pPr>
              <a:defRPr/>
            </a:pPr>
            <a:fld id="{00000000-1234-1234-1234-123412341234}" type="slidenum">
              <a:rPr lang="en"/>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a:t>We take perspectives of things and people</a:t>
            </a:r>
            <a:endParaRPr/>
          </a:p>
        </p:txBody>
      </p:sp>
      <p:pic>
        <p:nvPicPr>
          <p:cNvPr id="9" name="Picture 8" descr="https://commons.wikimedia.org/wiki/File:Point_of_view_bias.jpg"/>
          <p:cNvPicPr>
            <a:picLocks noChangeAspect="1"/>
          </p:cNvPicPr>
          <p:nvPr/>
        </p:nvPicPr>
        <p:blipFill>
          <a:blip r:embed="rId3"/>
          <a:stretch/>
        </p:blipFill>
        <p:spPr bwMode="auto">
          <a:xfrm>
            <a:off x="2286000" y="1233486"/>
            <a:ext cx="7620000" cy="5067300"/>
          </a:xfrm>
          <a:prstGeom prst="rect">
            <a:avLst/>
          </a:prstGeom>
        </p:spPr>
      </p:pic>
      <p:sp>
        <p:nvSpPr>
          <p:cNvPr id="10" name="TextBox 9"/>
          <p:cNvSpPr txBox="1"/>
          <p:nvPr/>
        </p:nvSpPr>
        <p:spPr bwMode="auto">
          <a:xfrm>
            <a:off x="4023156" y="6321753"/>
            <a:ext cx="4145687" cy="261610"/>
          </a:xfrm>
          <a:prstGeom prst="rect">
            <a:avLst/>
          </a:prstGeom>
          <a:noFill/>
        </p:spPr>
        <p:txBody>
          <a:bodyPr wrap="none" rtlCol="0">
            <a:spAutoFit/>
          </a:bodyPr>
          <a:lstStyle/>
          <a:p>
            <a:pPr>
              <a:defRPr/>
            </a:pPr>
            <a:r>
              <a:rPr lang="en-US" sz="1100"/>
              <a:t>https://commons.wikimedia.org/wiki/File:Point_of_view_bias.jpg</a:t>
            </a:r>
            <a:endParaRPr/>
          </a:p>
        </p:txBody>
      </p:sp>
      <p:sp>
        <p:nvSpPr>
          <p:cNvPr id="4" name="Slide Number Placeholder 3"/>
          <p:cNvSpPr>
            <a:spLocks noGrp="1"/>
          </p:cNvSpPr>
          <p:nvPr>
            <p:ph type="sldNum" idx="12"/>
          </p:nvPr>
        </p:nvSpPr>
        <p:spPr bwMode="auto"/>
        <p:txBody>
          <a:bodyPr/>
          <a:lstStyle/>
          <a:p>
            <a:pPr>
              <a:defRPr/>
            </a:pPr>
            <a:fld id="{00000000-1234-1234-1234-123412341234}" type="slidenum">
              <a:rPr lang="en"/>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2800" dirty="0"/>
              <a:t>H1: People with better spatial orientation ability are better at mentalizing</a:t>
            </a:r>
            <a:endParaRPr sz="3600" dirty="0"/>
          </a:p>
        </p:txBody>
      </p:sp>
      <p:pic>
        <p:nvPicPr>
          <p:cNvPr id="3" name="Picture 2"/>
          <p:cNvPicPr>
            <a:picLocks noChangeAspect="1"/>
          </p:cNvPicPr>
          <p:nvPr/>
        </p:nvPicPr>
        <p:blipFill>
          <a:blip r:embed="rId3"/>
          <a:stretch/>
        </p:blipFill>
        <p:spPr bwMode="auto">
          <a:xfrm>
            <a:off x="1113972" y="1484842"/>
            <a:ext cx="9281886" cy="4972438"/>
          </a:xfrm>
          <a:prstGeom prst="rect">
            <a:avLst/>
          </a:prstGeom>
        </p:spPr>
      </p:pic>
      <p:sp>
        <p:nvSpPr>
          <p:cNvPr id="6" name="Rectangle 5"/>
          <p:cNvSpPr/>
          <p:nvPr/>
        </p:nvSpPr>
        <p:spPr bwMode="auto">
          <a:xfrm>
            <a:off x="6161315" y="1944915"/>
            <a:ext cx="1661885" cy="595085"/>
          </a:xfrm>
          <a:prstGeom prst="rect">
            <a:avLst/>
          </a:prstGeom>
          <a:noFill/>
          <a:ln w="28575" cap="flat" cmpd="sng" algn="ctr">
            <a:solidFill>
              <a:schemeClr val="dk1"/>
            </a:solidFill>
            <a:prstDash val="solid"/>
            <a:round/>
            <a:headEnd type="none" w="med" len="med"/>
            <a:tailEnd type="none" w="med" len="med"/>
          </a:ln>
        </p:spPr>
        <p:style>
          <a:lnRef idx="0">
            <a:srgbClr val="000000"/>
          </a:lnRef>
          <a:fillRef idx="0">
            <a:srgbClr val="000000"/>
          </a:fillRef>
          <a:effectRef idx="0">
            <a:srgbClr val="000000"/>
          </a:effectRef>
          <a:fontRef idx="minor">
            <a:schemeClr val="dk1"/>
          </a:fontRef>
        </p:style>
        <p:txBody>
          <a:bodyPr rtlCol="0" anchor="ctr"/>
          <a:lstStyle/>
          <a:p>
            <a:pPr algn="ctr">
              <a:defRPr/>
            </a:pPr>
            <a:endParaRPr lang="en-US"/>
          </a:p>
        </p:txBody>
      </p:sp>
      <p:sp>
        <p:nvSpPr>
          <p:cNvPr id="7" name="Slide Number Placeholder 6"/>
          <p:cNvSpPr>
            <a:spLocks noGrp="1"/>
          </p:cNvSpPr>
          <p:nvPr>
            <p:ph type="sldNum" idx="12"/>
          </p:nvPr>
        </p:nvSpPr>
        <p:spPr bwMode="auto"/>
        <p:txBody>
          <a:bodyPr/>
          <a:lstStyle/>
          <a:p>
            <a:pPr>
              <a:defRPr/>
            </a:pPr>
            <a:fld id="{00000000-1234-1234-1234-123412341234}" type="slidenum">
              <a:rPr lang="en"/>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3600" dirty="0"/>
              <a:t>The correlations are not significant for in-person participants</a:t>
            </a:r>
            <a:endParaRPr dirty="0"/>
          </a:p>
        </p:txBody>
      </p:sp>
      <p:sp>
        <p:nvSpPr>
          <p:cNvPr id="7" name="Slide Number Placeholder 6"/>
          <p:cNvSpPr>
            <a:spLocks noGrp="1"/>
          </p:cNvSpPr>
          <p:nvPr>
            <p:ph type="sldNum" idx="12"/>
          </p:nvPr>
        </p:nvSpPr>
        <p:spPr bwMode="auto"/>
        <p:txBody>
          <a:bodyPr/>
          <a:lstStyle/>
          <a:p>
            <a:pPr>
              <a:defRPr/>
            </a:pPr>
            <a:fld id="{00000000-1234-1234-1234-123412341234}" type="slidenum">
              <a:rPr lang="en"/>
              <a:t>41</a:t>
            </a:fld>
            <a:endParaRPr lang="en"/>
          </a:p>
        </p:txBody>
      </p:sp>
      <p:pic>
        <p:nvPicPr>
          <p:cNvPr id="5" name="Picture 4" descr="Chart, waterfall chart&#10;&#10;Description automatically generated"/>
          <p:cNvPicPr>
            <a:picLocks noChangeAspect="1"/>
          </p:cNvPicPr>
          <p:nvPr/>
        </p:nvPicPr>
        <p:blipFill rotWithShape="1">
          <a:blip r:embed="rId3"/>
          <a:srcRect r="7766" b="5583"/>
          <a:stretch/>
        </p:blipFill>
        <p:spPr bwMode="auto">
          <a:xfrm>
            <a:off x="609599" y="1844824"/>
            <a:ext cx="5091706" cy="4327575"/>
          </a:xfrm>
          <a:prstGeom prst="rect">
            <a:avLst/>
          </a:prstGeom>
        </p:spPr>
      </p:pic>
      <p:pic>
        <p:nvPicPr>
          <p:cNvPr id="9" name="Picture 8" descr="Chart, waterfall chart&#10;&#10;Description automatically generated"/>
          <p:cNvPicPr>
            <a:picLocks noChangeAspect="1"/>
          </p:cNvPicPr>
          <p:nvPr/>
        </p:nvPicPr>
        <p:blipFill rotWithShape="1">
          <a:blip r:embed="rId4"/>
          <a:srcRect r="9656" b="5583"/>
          <a:stretch/>
        </p:blipFill>
        <p:spPr bwMode="auto">
          <a:xfrm>
            <a:off x="5958457" y="1844824"/>
            <a:ext cx="5091706" cy="4418042"/>
          </a:xfrm>
          <a:prstGeom prst="rect">
            <a:avLst/>
          </a:prstGeom>
        </p:spPr>
      </p:pic>
      <p:sp>
        <p:nvSpPr>
          <p:cNvPr id="697489955" name="TextBox 697489954"/>
          <p:cNvSpPr txBox="1"/>
          <p:nvPr/>
        </p:nvSpPr>
        <p:spPr bwMode="auto">
          <a:xfrm>
            <a:off x="2664322" y="1427357"/>
            <a:ext cx="953787" cy="304835"/>
          </a:xfrm>
          <a:prstGeom prst="rect">
            <a:avLst/>
          </a:prstGeom>
          <a:noFill/>
        </p:spPr>
        <p:txBody>
          <a:bodyPr vertOverflow="overflow" horzOverflow="clip" vert="horz" wrap="none" lIns="91440" tIns="45720" rIns="91440" bIns="45720" numCol="1" spcCol="0" rtlCol="0" fromWordArt="0" anchor="t" anchorCtr="0" forceAA="0" compatLnSpc="0">
            <a:spAutoFit/>
          </a:bodyPr>
          <a:lstStyle/>
          <a:p>
            <a:pPr>
              <a:defRPr/>
            </a:pPr>
            <a:r>
              <a:t>In-Person</a:t>
            </a:r>
          </a:p>
        </p:txBody>
      </p:sp>
      <p:sp>
        <p:nvSpPr>
          <p:cNvPr id="1558643247" name="TextBox 1558643246"/>
          <p:cNvSpPr txBox="1"/>
          <p:nvPr/>
        </p:nvSpPr>
        <p:spPr bwMode="auto">
          <a:xfrm>
            <a:off x="8155860" y="1478913"/>
            <a:ext cx="696900" cy="304835"/>
          </a:xfrm>
          <a:prstGeom prst="rect">
            <a:avLst/>
          </a:prstGeom>
          <a:noFill/>
        </p:spPr>
        <p:txBody>
          <a:bodyPr vertOverflow="overflow" horzOverflow="clip" vert="horz" wrap="none" lIns="91440" tIns="45720" rIns="91440" bIns="45720" numCol="1" spcCol="0" rtlCol="0" fromWordArt="0" anchor="t" anchorCtr="0" forceAA="0" compatLnSpc="0">
            <a:spAutoFit/>
          </a:bodyPr>
          <a:lstStyle/>
          <a:p>
            <a:pPr>
              <a:defRPr/>
            </a:pPr>
            <a:r>
              <a:rPr dirty="0"/>
              <a:t>Online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1463064" cy="1143200"/>
          </a:xfrm>
        </p:spPr>
        <p:txBody>
          <a:bodyPr/>
          <a:lstStyle/>
          <a:p>
            <a:pPr>
              <a:defRPr/>
            </a:pPr>
            <a:r>
              <a:rPr lang="en-US" sz="3200" dirty="0"/>
              <a:t>Q2: </a:t>
            </a:r>
            <a:r>
              <a:rPr lang="en-US" sz="2400" dirty="0"/>
              <a:t>Does 3D perspective task have construct validity?</a:t>
            </a:r>
            <a:r>
              <a:rPr lang="en-US" sz="2800" dirty="0"/>
              <a:t> </a:t>
            </a:r>
            <a:r>
              <a:rPr lang="en-US" sz="3200" dirty="0"/>
              <a:t>Inconclusive</a:t>
            </a:r>
            <a:br>
              <a:rPr lang="en-US" sz="4400" dirty="0"/>
            </a:br>
            <a:r>
              <a:rPr lang="en-US" sz="3200" dirty="0"/>
              <a:t>H1: </a:t>
            </a:r>
            <a:r>
              <a:rPr lang="en-US" sz="2400" dirty="0"/>
              <a:t>Is Mentalizing ability related to spatial orientation ability? </a:t>
            </a:r>
            <a:r>
              <a:rPr lang="en-US" sz="3200" dirty="0"/>
              <a:t>YES</a:t>
            </a:r>
            <a:endParaRPr lang="en-US" dirty="0"/>
          </a:p>
        </p:txBody>
      </p:sp>
      <p:sp>
        <p:nvSpPr>
          <p:cNvPr id="7" name="Slide Number Placeholder 6"/>
          <p:cNvSpPr>
            <a:spLocks noGrp="1"/>
          </p:cNvSpPr>
          <p:nvPr>
            <p:ph type="sldNum" idx="12"/>
          </p:nvPr>
        </p:nvSpPr>
        <p:spPr bwMode="auto"/>
        <p:txBody>
          <a:bodyPr/>
          <a:lstStyle/>
          <a:p>
            <a:pPr>
              <a:defRPr/>
            </a:pPr>
            <a:fld id="{00000000-1234-1234-1234-123412341234}" type="slidenum">
              <a:rPr lang="en"/>
              <a:t>42</a:t>
            </a:fld>
            <a:endParaRPr lang="en"/>
          </a:p>
        </p:txBody>
      </p:sp>
      <p:pic>
        <p:nvPicPr>
          <p:cNvPr id="5" name="Picture 4" descr="Chart, waterfall chart&#10;&#10;Description automatically generated"/>
          <p:cNvPicPr>
            <a:picLocks noChangeAspect="1"/>
          </p:cNvPicPr>
          <p:nvPr/>
        </p:nvPicPr>
        <p:blipFill rotWithShape="1">
          <a:blip r:embed="rId3"/>
          <a:srcRect r="7766" b="5583"/>
          <a:stretch/>
        </p:blipFill>
        <p:spPr bwMode="auto">
          <a:xfrm>
            <a:off x="609599" y="1844824"/>
            <a:ext cx="5091706" cy="4327575"/>
          </a:xfrm>
          <a:prstGeom prst="rect">
            <a:avLst/>
          </a:prstGeom>
        </p:spPr>
      </p:pic>
      <p:pic>
        <p:nvPicPr>
          <p:cNvPr id="9" name="Picture 8" descr="Chart, waterfall chart&#10;&#10;Description automatically generated"/>
          <p:cNvPicPr>
            <a:picLocks noChangeAspect="1"/>
          </p:cNvPicPr>
          <p:nvPr/>
        </p:nvPicPr>
        <p:blipFill rotWithShape="1">
          <a:blip r:embed="rId4"/>
          <a:srcRect r="9656" b="5583"/>
          <a:stretch/>
        </p:blipFill>
        <p:spPr bwMode="auto">
          <a:xfrm>
            <a:off x="5958457" y="1844824"/>
            <a:ext cx="5091706" cy="4418042"/>
          </a:xfrm>
          <a:prstGeom prst="rect">
            <a:avLst/>
          </a:prstGeom>
        </p:spPr>
      </p:pic>
      <p:sp>
        <p:nvSpPr>
          <p:cNvPr id="697489955" name="TextBox 697489954"/>
          <p:cNvSpPr txBox="1"/>
          <p:nvPr/>
        </p:nvSpPr>
        <p:spPr bwMode="auto">
          <a:xfrm>
            <a:off x="2664322" y="1427357"/>
            <a:ext cx="953787" cy="304835"/>
          </a:xfrm>
          <a:prstGeom prst="rect">
            <a:avLst/>
          </a:prstGeom>
          <a:noFill/>
        </p:spPr>
        <p:txBody>
          <a:bodyPr vertOverflow="overflow" horzOverflow="clip" vert="horz" wrap="none" lIns="91440" tIns="45720" rIns="91440" bIns="45720" numCol="1" spcCol="0" rtlCol="0" fromWordArt="0" anchor="t" anchorCtr="0" forceAA="0" compatLnSpc="0">
            <a:spAutoFit/>
          </a:bodyPr>
          <a:lstStyle/>
          <a:p>
            <a:pPr>
              <a:defRPr/>
            </a:pPr>
            <a:r>
              <a:t>In-Person</a:t>
            </a:r>
          </a:p>
        </p:txBody>
      </p:sp>
      <p:sp>
        <p:nvSpPr>
          <p:cNvPr id="1558643247" name="TextBox 1558643246"/>
          <p:cNvSpPr txBox="1"/>
          <p:nvPr/>
        </p:nvSpPr>
        <p:spPr bwMode="auto">
          <a:xfrm>
            <a:off x="8155860" y="1478913"/>
            <a:ext cx="696900" cy="304835"/>
          </a:xfrm>
          <a:prstGeom prst="rect">
            <a:avLst/>
          </a:prstGeom>
          <a:noFill/>
        </p:spPr>
        <p:txBody>
          <a:bodyPr vertOverflow="overflow" horzOverflow="clip" vert="horz" wrap="none" lIns="91440" tIns="45720" rIns="91440" bIns="45720" numCol="1" spcCol="0" rtlCol="0" fromWordArt="0" anchor="t" anchorCtr="0" forceAA="0" compatLnSpc="0">
            <a:spAutoFit/>
          </a:bodyPr>
          <a:lstStyle/>
          <a:p>
            <a:pPr>
              <a:defRPr/>
            </a:pPr>
            <a:r>
              <a:rPr dirty="0"/>
              <a:t>Online</a:t>
            </a:r>
          </a:p>
        </p:txBody>
      </p:sp>
    </p:spTree>
    <p:extLst>
      <p:ext uri="{BB962C8B-B14F-4D97-AF65-F5344CB8AC3E}">
        <p14:creationId xmlns:p14="http://schemas.microsoft.com/office/powerpoint/2010/main" val="120064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09600" y="2857400"/>
            <a:ext cx="10972800" cy="1143200"/>
          </a:xfrm>
        </p:spPr>
        <p:txBody>
          <a:bodyPr/>
          <a:lstStyle/>
          <a:p>
            <a:pPr>
              <a:defRPr/>
            </a:pPr>
            <a:r>
              <a:rPr lang="en-US"/>
              <a:t>Results: Individual Differences</a:t>
            </a:r>
            <a:endParaRPr lang="en-US" u="sng"/>
          </a:p>
        </p:txBody>
      </p:sp>
      <p:sp>
        <p:nvSpPr>
          <p:cNvPr id="5" name="Slide Number Placeholder 4"/>
          <p:cNvSpPr>
            <a:spLocks noGrp="1"/>
          </p:cNvSpPr>
          <p:nvPr>
            <p:ph type="sldNum" idx="12"/>
          </p:nvPr>
        </p:nvSpPr>
        <p:spPr bwMode="auto"/>
        <p:txBody>
          <a:bodyPr/>
          <a:lstStyle/>
          <a:p>
            <a:pPr>
              <a:defRPr/>
            </a:pPr>
            <a:fld id="{00000000-1234-1234-1234-123412341234}" type="slidenum">
              <a:rPr lang="en"/>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In-Person Vs Online; </a:t>
            </a:r>
            <a:r>
              <a:rPr lang="en-US" u="sng"/>
              <a:t>No difference</a:t>
            </a:r>
            <a:endParaRPr/>
          </a:p>
        </p:txBody>
      </p:sp>
      <p:pic>
        <p:nvPicPr>
          <p:cNvPr id="7" name="Picture 6"/>
          <p:cNvPicPr>
            <a:picLocks noChangeAspect="1"/>
          </p:cNvPicPr>
          <p:nvPr/>
        </p:nvPicPr>
        <p:blipFill>
          <a:blip r:embed="rId3"/>
          <a:stretch/>
        </p:blipFill>
        <p:spPr bwMode="auto">
          <a:xfrm>
            <a:off x="609600" y="1417837"/>
            <a:ext cx="10392228" cy="4849707"/>
          </a:xfrm>
          <a:prstGeom prst="rect">
            <a:avLst/>
          </a:prstGeom>
        </p:spPr>
      </p:pic>
      <p:sp>
        <p:nvSpPr>
          <p:cNvPr id="8" name="TextBox 7"/>
          <p:cNvSpPr txBox="1"/>
          <p:nvPr/>
        </p:nvSpPr>
        <p:spPr bwMode="auto">
          <a:xfrm>
            <a:off x="3259183" y="6306364"/>
            <a:ext cx="5093061" cy="276999"/>
          </a:xfrm>
          <a:prstGeom prst="rect">
            <a:avLst/>
          </a:prstGeom>
          <a:noFill/>
        </p:spPr>
        <p:txBody>
          <a:bodyPr wrap="none" rtlCol="0">
            <a:spAutoFit/>
          </a:bodyPr>
          <a:lstStyle/>
          <a:p>
            <a:pPr>
              <a:defRPr/>
            </a:pPr>
            <a:r>
              <a:rPr lang="en-US" sz="1200"/>
              <a:t>No significant difference with Bonferroni adjustment for 7 tests </a:t>
            </a:r>
            <a:r>
              <a:rPr lang="el-GR" sz="1200"/>
              <a:t>α</a:t>
            </a:r>
            <a:r>
              <a:rPr lang="en-US" sz="1200"/>
              <a:t> = 0.007</a:t>
            </a:r>
            <a:endParaRPr/>
          </a:p>
        </p:txBody>
      </p:sp>
      <p:sp>
        <p:nvSpPr>
          <p:cNvPr id="5" name="Slide Number Placeholder 4"/>
          <p:cNvSpPr>
            <a:spLocks noGrp="1"/>
          </p:cNvSpPr>
          <p:nvPr>
            <p:ph type="sldNum" idx="12"/>
          </p:nvPr>
        </p:nvSpPr>
        <p:spPr bwMode="auto"/>
        <p:txBody>
          <a:bodyPr/>
          <a:lstStyle/>
          <a:p>
            <a:pPr>
              <a:defRPr/>
            </a:pPr>
            <a:fld id="{00000000-1234-1234-1234-123412341234}" type="slidenum">
              <a:rPr lang="en"/>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0" name="Title 1"/>
          <p:cNvSpPr>
            <a:spLocks noGrp="1"/>
          </p:cNvSpPr>
          <p:nvPr>
            <p:ph type="title"/>
          </p:nvPr>
        </p:nvSpPr>
        <p:spPr bwMode="auto">
          <a:xfrm>
            <a:off x="609600" y="203363"/>
            <a:ext cx="10972800" cy="1143200"/>
          </a:xfrm>
        </p:spPr>
        <p:txBody>
          <a:bodyPr/>
          <a:lstStyle/>
          <a:p>
            <a:pPr>
              <a:defRPr/>
            </a:pPr>
            <a:r>
              <a:rPr lang="en-US"/>
              <a:t>Openness was a common personality trait</a:t>
            </a:r>
            <a:endParaRPr/>
          </a:p>
        </p:txBody>
      </p:sp>
      <p:sp>
        <p:nvSpPr>
          <p:cNvPr id="7" name="Slide Number Placeholder 6"/>
          <p:cNvSpPr>
            <a:spLocks noGrp="1"/>
          </p:cNvSpPr>
          <p:nvPr>
            <p:ph type="sldNum" idx="12"/>
          </p:nvPr>
        </p:nvSpPr>
        <p:spPr bwMode="auto"/>
        <p:txBody>
          <a:bodyPr/>
          <a:lstStyle/>
          <a:p>
            <a:pPr>
              <a:defRPr/>
            </a:pPr>
            <a:fld id="{00000000-1234-1234-1234-123412341234}" type="slidenum">
              <a:rPr lang="en"/>
              <a:t>45</a:t>
            </a:fld>
            <a:endParaRPr lang="en"/>
          </a:p>
        </p:txBody>
      </p:sp>
      <p:pic>
        <p:nvPicPr>
          <p:cNvPr id="475607053" name="Picture 475607052"/>
          <p:cNvPicPr>
            <a:picLocks noChangeAspect="1"/>
          </p:cNvPicPr>
          <p:nvPr/>
        </p:nvPicPr>
        <p:blipFill>
          <a:blip r:embed="rId3"/>
          <a:stretch/>
        </p:blipFill>
        <p:spPr bwMode="auto">
          <a:xfrm>
            <a:off x="609599" y="1436244"/>
            <a:ext cx="3851299" cy="5021035"/>
          </a:xfrm>
          <a:prstGeom prst="rect">
            <a:avLst/>
          </a:prstGeom>
        </p:spPr>
      </p:pic>
      <p:pic>
        <p:nvPicPr>
          <p:cNvPr id="2051340379" name="Picture 2051340378"/>
          <p:cNvPicPr>
            <a:picLocks noChangeAspect="1"/>
          </p:cNvPicPr>
          <p:nvPr/>
        </p:nvPicPr>
        <p:blipFill>
          <a:blip r:embed="rId4"/>
          <a:stretch/>
        </p:blipFill>
        <p:spPr bwMode="auto">
          <a:xfrm>
            <a:off x="4528935" y="1436244"/>
            <a:ext cx="3506025" cy="4908435"/>
          </a:xfrm>
          <a:prstGeom prst="rect">
            <a:avLst/>
          </a:prstGeom>
        </p:spPr>
      </p:pic>
      <p:pic>
        <p:nvPicPr>
          <p:cNvPr id="1845817104" name="Picture 1845817103"/>
          <p:cNvPicPr>
            <a:picLocks noChangeAspect="1"/>
          </p:cNvPicPr>
          <p:nvPr/>
        </p:nvPicPr>
        <p:blipFill>
          <a:blip r:embed="rId5"/>
          <a:stretch/>
        </p:blipFill>
        <p:spPr bwMode="auto">
          <a:xfrm>
            <a:off x="8284806" y="1436244"/>
            <a:ext cx="3430943" cy="4803321"/>
          </a:xfrm>
          <a:prstGeom prst="rect">
            <a:avLst/>
          </a:prstGeom>
        </p:spPr>
      </p:pic>
      <p:sp>
        <p:nvSpPr>
          <p:cNvPr id="2" name="Rectangle 1">
            <a:extLst>
              <a:ext uri="{FF2B5EF4-FFF2-40B4-BE49-F238E27FC236}">
                <a16:creationId xmlns:a16="http://schemas.microsoft.com/office/drawing/2014/main" id="{097790A5-744A-77FF-78F6-9BA5E3DED4AB}"/>
              </a:ext>
            </a:extLst>
          </p:cNvPr>
          <p:cNvSpPr/>
          <p:nvPr/>
        </p:nvSpPr>
        <p:spPr>
          <a:xfrm>
            <a:off x="551384" y="2276872"/>
            <a:ext cx="10972800" cy="57606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TextBox 2">
            <a:extLst>
              <a:ext uri="{FF2B5EF4-FFF2-40B4-BE49-F238E27FC236}">
                <a16:creationId xmlns:a16="http://schemas.microsoft.com/office/drawing/2014/main" id="{0E9C788A-173C-E261-12B1-79EE21C1887F}"/>
              </a:ext>
            </a:extLst>
          </p:cNvPr>
          <p:cNvSpPr txBox="1"/>
          <p:nvPr/>
        </p:nvSpPr>
        <p:spPr bwMode="auto">
          <a:xfrm>
            <a:off x="1991544" y="1095086"/>
            <a:ext cx="1837362" cy="307777"/>
          </a:xfrm>
          <a:prstGeom prst="rect">
            <a:avLst/>
          </a:prstGeom>
          <a:noFill/>
        </p:spPr>
        <p:txBody>
          <a:bodyPr wrap="none" rtlCol="0">
            <a:spAutoFit/>
          </a:bodyPr>
          <a:lstStyle/>
          <a:p>
            <a:r>
              <a:rPr lang="en-US" dirty="0"/>
              <a:t>3D Perspective Task</a:t>
            </a:r>
          </a:p>
        </p:txBody>
      </p:sp>
      <p:sp>
        <p:nvSpPr>
          <p:cNvPr id="4" name="TextBox 3">
            <a:extLst>
              <a:ext uri="{FF2B5EF4-FFF2-40B4-BE49-F238E27FC236}">
                <a16:creationId xmlns:a16="http://schemas.microsoft.com/office/drawing/2014/main" id="{B7D2E60C-5B12-A2DF-62D5-A653930F4D93}"/>
              </a:ext>
            </a:extLst>
          </p:cNvPr>
          <p:cNvSpPr txBox="1"/>
          <p:nvPr/>
        </p:nvSpPr>
        <p:spPr bwMode="auto">
          <a:xfrm>
            <a:off x="5985558" y="1130380"/>
            <a:ext cx="1568058" cy="307777"/>
          </a:xfrm>
          <a:prstGeom prst="rect">
            <a:avLst/>
          </a:prstGeom>
          <a:noFill/>
        </p:spPr>
        <p:txBody>
          <a:bodyPr wrap="none" rtlCol="0">
            <a:spAutoFit/>
          </a:bodyPr>
          <a:lstStyle/>
          <a:p>
            <a:r>
              <a:rPr lang="en-US" dirty="0"/>
              <a:t>False-Belief Task</a:t>
            </a:r>
          </a:p>
        </p:txBody>
      </p:sp>
      <p:sp>
        <p:nvSpPr>
          <p:cNvPr id="5" name="TextBox 4">
            <a:extLst>
              <a:ext uri="{FF2B5EF4-FFF2-40B4-BE49-F238E27FC236}">
                <a16:creationId xmlns:a16="http://schemas.microsoft.com/office/drawing/2014/main" id="{531E82D2-E3DC-B001-1EE5-680E55FD1F9C}"/>
              </a:ext>
            </a:extLst>
          </p:cNvPr>
          <p:cNvSpPr txBox="1"/>
          <p:nvPr/>
        </p:nvSpPr>
        <p:spPr bwMode="auto">
          <a:xfrm>
            <a:off x="9428739" y="1138851"/>
            <a:ext cx="2095445" cy="307777"/>
          </a:xfrm>
          <a:prstGeom prst="rect">
            <a:avLst/>
          </a:prstGeom>
          <a:noFill/>
        </p:spPr>
        <p:txBody>
          <a:bodyPr wrap="none" rtlCol="0">
            <a:spAutoFit/>
          </a:bodyPr>
          <a:lstStyle/>
          <a:p>
            <a:r>
              <a:rPr lang="en-US" dirty="0"/>
              <a:t>Spatial Orientation Task</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0" name="Title 1"/>
          <p:cNvSpPr>
            <a:spLocks noGrp="1"/>
          </p:cNvSpPr>
          <p:nvPr>
            <p:ph type="title"/>
          </p:nvPr>
        </p:nvSpPr>
        <p:spPr bwMode="auto">
          <a:xfrm>
            <a:off x="609600" y="203363"/>
            <a:ext cx="10972800" cy="1143200"/>
          </a:xfrm>
        </p:spPr>
        <p:txBody>
          <a:bodyPr/>
          <a:lstStyle/>
          <a:p>
            <a:pPr>
              <a:defRPr/>
            </a:pPr>
            <a:r>
              <a:rPr lang="en-US"/>
              <a:t>Openness was a common personality trait</a:t>
            </a:r>
            <a:endParaRPr/>
          </a:p>
        </p:txBody>
      </p:sp>
      <p:sp>
        <p:nvSpPr>
          <p:cNvPr id="7" name="Slide Number Placeholder 6"/>
          <p:cNvSpPr>
            <a:spLocks noGrp="1"/>
          </p:cNvSpPr>
          <p:nvPr>
            <p:ph type="sldNum" idx="12"/>
          </p:nvPr>
        </p:nvSpPr>
        <p:spPr bwMode="auto"/>
        <p:txBody>
          <a:bodyPr/>
          <a:lstStyle/>
          <a:p>
            <a:pPr>
              <a:defRPr/>
            </a:pPr>
            <a:fld id="{00000000-1234-1234-1234-123412341234}" type="slidenum">
              <a:rPr lang="en"/>
              <a:t>46</a:t>
            </a:fld>
            <a:endParaRPr lang="en"/>
          </a:p>
        </p:txBody>
      </p:sp>
      <p:pic>
        <p:nvPicPr>
          <p:cNvPr id="3" name="Picture 2" descr="Chart, line chart, box and whisker chart&#10;&#10;Description automatically generated">
            <a:extLst>
              <a:ext uri="{FF2B5EF4-FFF2-40B4-BE49-F238E27FC236}">
                <a16:creationId xmlns:a16="http://schemas.microsoft.com/office/drawing/2014/main" id="{EAE1E51F-23DF-32CB-A321-C9DD8E67B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704" y="4950448"/>
            <a:ext cx="5112568" cy="1704189"/>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DE259CBB-0AAF-829E-13CA-7BB8DC502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664" y="1289336"/>
            <a:ext cx="5112568" cy="1704190"/>
          </a:xfrm>
          <a:prstGeom prst="rect">
            <a:avLst/>
          </a:prstGeom>
        </p:spPr>
      </p:pic>
      <p:pic>
        <p:nvPicPr>
          <p:cNvPr id="8" name="Picture 7" descr="Chart, scatter chart, box and whisker chart&#10;&#10;Description automatically generated">
            <a:extLst>
              <a:ext uri="{FF2B5EF4-FFF2-40B4-BE49-F238E27FC236}">
                <a16:creationId xmlns:a16="http://schemas.microsoft.com/office/drawing/2014/main" id="{2BEC0E46-891A-C2E1-126A-9FF5EC126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664" y="2993526"/>
            <a:ext cx="5112568" cy="1704189"/>
          </a:xfrm>
          <a:prstGeom prst="rect">
            <a:avLst/>
          </a:prstGeom>
        </p:spPr>
      </p:pic>
      <p:sp>
        <p:nvSpPr>
          <p:cNvPr id="9" name="TextBox 8">
            <a:extLst>
              <a:ext uri="{FF2B5EF4-FFF2-40B4-BE49-F238E27FC236}">
                <a16:creationId xmlns:a16="http://schemas.microsoft.com/office/drawing/2014/main" id="{20995B5F-0F8A-BEB2-50A6-B1AA66602FE8}"/>
              </a:ext>
            </a:extLst>
          </p:cNvPr>
          <p:cNvSpPr txBox="1"/>
          <p:nvPr/>
        </p:nvSpPr>
        <p:spPr>
          <a:xfrm>
            <a:off x="911424" y="1844824"/>
            <a:ext cx="1837362" cy="307777"/>
          </a:xfrm>
          <a:prstGeom prst="rect">
            <a:avLst/>
          </a:prstGeom>
          <a:noFill/>
        </p:spPr>
        <p:txBody>
          <a:bodyPr wrap="none" rtlCol="0">
            <a:spAutoFit/>
          </a:bodyPr>
          <a:lstStyle/>
          <a:p>
            <a:r>
              <a:rPr lang="en-US" dirty="0"/>
              <a:t>3D Perspective Task</a:t>
            </a:r>
          </a:p>
        </p:txBody>
      </p:sp>
      <p:sp>
        <p:nvSpPr>
          <p:cNvPr id="10" name="TextBox 9">
            <a:extLst>
              <a:ext uri="{FF2B5EF4-FFF2-40B4-BE49-F238E27FC236}">
                <a16:creationId xmlns:a16="http://schemas.microsoft.com/office/drawing/2014/main" id="{5EF4A994-5E3F-ABCB-412F-B28FA086E4C1}"/>
              </a:ext>
            </a:extLst>
          </p:cNvPr>
          <p:cNvSpPr txBox="1"/>
          <p:nvPr/>
        </p:nvSpPr>
        <p:spPr>
          <a:xfrm>
            <a:off x="983432" y="3573016"/>
            <a:ext cx="1527982" cy="307777"/>
          </a:xfrm>
          <a:prstGeom prst="rect">
            <a:avLst/>
          </a:prstGeom>
          <a:noFill/>
        </p:spPr>
        <p:txBody>
          <a:bodyPr wrap="none" rtlCol="0">
            <a:spAutoFit/>
          </a:bodyPr>
          <a:lstStyle/>
          <a:p>
            <a:r>
              <a:rPr lang="en-US" dirty="0"/>
              <a:t>Mentalizing Task</a:t>
            </a:r>
          </a:p>
        </p:txBody>
      </p:sp>
      <p:sp>
        <p:nvSpPr>
          <p:cNvPr id="11" name="TextBox 10">
            <a:extLst>
              <a:ext uri="{FF2B5EF4-FFF2-40B4-BE49-F238E27FC236}">
                <a16:creationId xmlns:a16="http://schemas.microsoft.com/office/drawing/2014/main" id="{31E63C9F-4BBE-4E7F-BB05-3D86D64DE9B2}"/>
              </a:ext>
            </a:extLst>
          </p:cNvPr>
          <p:cNvSpPr txBox="1"/>
          <p:nvPr/>
        </p:nvSpPr>
        <p:spPr>
          <a:xfrm>
            <a:off x="1055440" y="5373216"/>
            <a:ext cx="2095445" cy="307777"/>
          </a:xfrm>
          <a:prstGeom prst="rect">
            <a:avLst/>
          </a:prstGeom>
          <a:noFill/>
        </p:spPr>
        <p:txBody>
          <a:bodyPr wrap="none" rtlCol="0">
            <a:spAutoFit/>
          </a:bodyPr>
          <a:lstStyle/>
          <a:p>
            <a:r>
              <a:rPr lang="en-US" dirty="0"/>
              <a:t>Spatial Orientation Task</a:t>
            </a:r>
          </a:p>
        </p:txBody>
      </p:sp>
      <p:sp>
        <p:nvSpPr>
          <p:cNvPr id="12" name="TextBox 11">
            <a:extLst>
              <a:ext uri="{FF2B5EF4-FFF2-40B4-BE49-F238E27FC236}">
                <a16:creationId xmlns:a16="http://schemas.microsoft.com/office/drawing/2014/main" id="{7555113C-AF81-C4D8-3551-8DA96ED47779}"/>
              </a:ext>
            </a:extLst>
          </p:cNvPr>
          <p:cNvSpPr txBox="1"/>
          <p:nvPr/>
        </p:nvSpPr>
        <p:spPr>
          <a:xfrm>
            <a:off x="5627948" y="2560026"/>
            <a:ext cx="1321196" cy="261610"/>
          </a:xfrm>
          <a:prstGeom prst="rect">
            <a:avLst/>
          </a:prstGeom>
          <a:noFill/>
        </p:spPr>
        <p:txBody>
          <a:bodyPr wrap="none" rtlCol="0">
            <a:spAutoFit/>
          </a:bodyPr>
          <a:lstStyle/>
          <a:p>
            <a:r>
              <a:rPr lang="en-US" sz="1050" dirty="0"/>
              <a:t>Percentage points</a:t>
            </a:r>
          </a:p>
        </p:txBody>
      </p:sp>
      <p:sp>
        <p:nvSpPr>
          <p:cNvPr id="13" name="TextBox 12">
            <a:extLst>
              <a:ext uri="{FF2B5EF4-FFF2-40B4-BE49-F238E27FC236}">
                <a16:creationId xmlns:a16="http://schemas.microsoft.com/office/drawing/2014/main" id="{FDC769C6-7B72-666E-4621-576B524CAC46}"/>
              </a:ext>
            </a:extLst>
          </p:cNvPr>
          <p:cNvSpPr txBox="1"/>
          <p:nvPr/>
        </p:nvSpPr>
        <p:spPr bwMode="auto">
          <a:xfrm>
            <a:off x="5627948" y="4264215"/>
            <a:ext cx="1321196" cy="261610"/>
          </a:xfrm>
          <a:prstGeom prst="rect">
            <a:avLst/>
          </a:prstGeom>
          <a:noFill/>
        </p:spPr>
        <p:txBody>
          <a:bodyPr wrap="none" rtlCol="0">
            <a:spAutoFit/>
          </a:bodyPr>
          <a:lstStyle/>
          <a:p>
            <a:r>
              <a:rPr lang="en-US" sz="1050" dirty="0"/>
              <a:t>Percentage points</a:t>
            </a:r>
          </a:p>
        </p:txBody>
      </p:sp>
      <p:sp>
        <p:nvSpPr>
          <p:cNvPr id="14" name="TextBox 13">
            <a:extLst>
              <a:ext uri="{FF2B5EF4-FFF2-40B4-BE49-F238E27FC236}">
                <a16:creationId xmlns:a16="http://schemas.microsoft.com/office/drawing/2014/main" id="{ED197E79-DF78-62E1-8425-FA1EF4F9ED51}"/>
              </a:ext>
            </a:extLst>
          </p:cNvPr>
          <p:cNvSpPr txBox="1"/>
          <p:nvPr/>
        </p:nvSpPr>
        <p:spPr>
          <a:xfrm>
            <a:off x="5807968" y="6213873"/>
            <a:ext cx="1220206" cy="261610"/>
          </a:xfrm>
          <a:prstGeom prst="rect">
            <a:avLst/>
          </a:prstGeom>
          <a:noFill/>
        </p:spPr>
        <p:txBody>
          <a:bodyPr wrap="none" rtlCol="0">
            <a:spAutoFit/>
          </a:bodyPr>
          <a:lstStyle/>
          <a:p>
            <a:r>
              <a:rPr lang="en-US" sz="1050" dirty="0"/>
              <a:t>Angular degrees</a:t>
            </a:r>
          </a:p>
        </p:txBody>
      </p:sp>
    </p:spTree>
    <p:extLst>
      <p:ext uri="{BB962C8B-B14F-4D97-AF65-F5344CB8AC3E}">
        <p14:creationId xmlns:p14="http://schemas.microsoft.com/office/powerpoint/2010/main" val="4239143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lstStyle/>
          <a:p>
            <a:pPr>
              <a:defRPr/>
            </a:pPr>
            <a:r>
              <a:rPr lang="en-US"/>
              <a:t>Overview</a:t>
            </a:r>
            <a:endParaRPr/>
          </a:p>
        </p:txBody>
      </p:sp>
      <p:sp>
        <p:nvSpPr>
          <p:cNvPr id="5" name="Text Placeholder 4"/>
          <p:cNvSpPr>
            <a:spLocks noGrp="1"/>
          </p:cNvSpPr>
          <p:nvPr>
            <p:ph type="body" idx="1"/>
          </p:nvPr>
        </p:nvSpPr>
        <p:spPr bwMode="auto"/>
        <p:txBody>
          <a:bodyPr/>
          <a:lstStyle/>
          <a:p>
            <a:pPr>
              <a:defRPr/>
            </a:pPr>
            <a:r>
              <a:rPr lang="en-US" sz="1800" dirty="0">
                <a:solidFill>
                  <a:schemeClr val="accent5">
                    <a:lumMod val="40000"/>
                    <a:lumOff val="60000"/>
                  </a:schemeClr>
                </a:solidFill>
              </a:rPr>
              <a:t>What is perspective taking?</a:t>
            </a:r>
            <a:endParaRPr dirty="0"/>
          </a:p>
          <a:p>
            <a:pPr lvl="1">
              <a:defRPr/>
            </a:pPr>
            <a:r>
              <a:rPr lang="en-US" sz="1800" dirty="0">
                <a:solidFill>
                  <a:schemeClr val="accent5">
                    <a:lumMod val="40000"/>
                    <a:lumOff val="60000"/>
                  </a:schemeClr>
                </a:solidFill>
              </a:rPr>
              <a:t>Spatial and Social</a:t>
            </a:r>
            <a:endParaRPr dirty="0"/>
          </a:p>
          <a:p>
            <a:pPr>
              <a:defRPr/>
            </a:pPr>
            <a:r>
              <a:rPr lang="en-US" sz="1800" dirty="0">
                <a:solidFill>
                  <a:schemeClr val="accent5">
                    <a:lumMod val="40000"/>
                    <a:lumOff val="60000"/>
                  </a:schemeClr>
                </a:solidFill>
              </a:rPr>
              <a:t>Question: Is our ability to take social perspective related to our spatial perspective taking ability?</a:t>
            </a:r>
            <a:endParaRPr dirty="0"/>
          </a:p>
          <a:p>
            <a:pPr>
              <a:defRPr/>
            </a:pPr>
            <a:r>
              <a:rPr lang="en-US" sz="1800" dirty="0">
                <a:solidFill>
                  <a:schemeClr val="accent5">
                    <a:lumMod val="40000"/>
                    <a:lumOff val="60000"/>
                  </a:schemeClr>
                </a:solidFill>
              </a:rPr>
              <a:t>Hypotheses</a:t>
            </a:r>
            <a:endParaRPr dirty="0"/>
          </a:p>
          <a:p>
            <a:pPr>
              <a:defRPr/>
            </a:pPr>
            <a:r>
              <a:rPr lang="en-US" sz="1800" dirty="0">
                <a:solidFill>
                  <a:schemeClr val="accent5">
                    <a:lumMod val="40000"/>
                    <a:lumOff val="60000"/>
                  </a:schemeClr>
                </a:solidFill>
              </a:rPr>
              <a:t>Studies Overview</a:t>
            </a:r>
            <a:endParaRPr dirty="0"/>
          </a:p>
          <a:p>
            <a:pPr>
              <a:defRPr/>
            </a:pPr>
            <a:r>
              <a:rPr lang="en-US" sz="1800" dirty="0">
                <a:solidFill>
                  <a:schemeClr val="accent3">
                    <a:lumMod val="75000"/>
                  </a:schemeClr>
                </a:solidFill>
              </a:rPr>
              <a:t>Study 1</a:t>
            </a:r>
            <a:endParaRPr dirty="0"/>
          </a:p>
          <a:p>
            <a:pPr>
              <a:defRPr/>
            </a:pPr>
            <a:r>
              <a:rPr lang="en-US" sz="1800" dirty="0">
                <a:solidFill>
                  <a:schemeClr val="accent3">
                    <a:lumMod val="75000"/>
                  </a:schemeClr>
                </a:solidFill>
              </a:rPr>
              <a:t>Study 2</a:t>
            </a:r>
          </a:p>
          <a:p>
            <a:pPr>
              <a:defRPr/>
            </a:pPr>
            <a:r>
              <a:rPr lang="en-US" b="1" dirty="0"/>
              <a:t>Summary</a:t>
            </a:r>
          </a:p>
          <a:p>
            <a:pPr>
              <a:defRPr/>
            </a:pPr>
            <a:r>
              <a:rPr lang="en-US" b="1" dirty="0"/>
              <a:t>Limitation</a:t>
            </a:r>
            <a:endParaRPr b="1" dirty="0"/>
          </a:p>
          <a:p>
            <a:pPr>
              <a:defRPr/>
            </a:pPr>
            <a:r>
              <a:rPr lang="en-US" b="1" dirty="0"/>
              <a:t>Conclusion</a:t>
            </a:r>
            <a:endParaRPr b="1" dirty="0"/>
          </a:p>
          <a:p>
            <a:pPr>
              <a:defRPr/>
            </a:pPr>
            <a:endParaRPr lang="en-US"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47</a:t>
            </a:fld>
            <a:endParaRPr lang="en"/>
          </a:p>
        </p:txBody>
      </p:sp>
      <p:sp>
        <p:nvSpPr>
          <p:cNvPr id="2" name="Arrow: Down 1">
            <a:extLst>
              <a:ext uri="{FF2B5EF4-FFF2-40B4-BE49-F238E27FC236}">
                <a16:creationId xmlns:a16="http://schemas.microsoft.com/office/drawing/2014/main" id="{F59FE93B-FD53-58F4-42AE-09036B2657FF}"/>
              </a:ext>
            </a:extLst>
          </p:cNvPr>
          <p:cNvSpPr/>
          <p:nvPr/>
        </p:nvSpPr>
        <p:spPr bwMode="auto">
          <a:xfrm rot="5400000">
            <a:off x="3881754" y="3483006"/>
            <a:ext cx="540060"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7513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Summary</a:t>
            </a:r>
            <a:endParaRPr dirty="0"/>
          </a:p>
        </p:txBody>
      </p:sp>
      <p:sp>
        <p:nvSpPr>
          <p:cNvPr id="3" name="Content Placeholder 2"/>
          <p:cNvSpPr>
            <a:spLocks noGrp="1"/>
          </p:cNvSpPr>
          <p:nvPr>
            <p:ph idx="1"/>
          </p:nvPr>
        </p:nvSpPr>
        <p:spPr bwMode="auto"/>
        <p:txBody>
          <a:bodyPr/>
          <a:lstStyle/>
          <a:p>
            <a:pPr>
              <a:defRPr/>
            </a:pPr>
            <a:r>
              <a:rPr lang="en-US" dirty="0"/>
              <a:t>Q: Is our ability to take social perspective related to spatial perspective taking ability?</a:t>
            </a:r>
          </a:p>
          <a:p>
            <a:pPr>
              <a:defRPr/>
            </a:pPr>
            <a:endParaRPr lang="en-US" dirty="0"/>
          </a:p>
          <a:p>
            <a:pPr>
              <a:defRPr/>
            </a:pPr>
            <a:r>
              <a:rPr lang="en-US" dirty="0"/>
              <a:t>Hypotheses:</a:t>
            </a:r>
          </a:p>
          <a:p>
            <a:pPr lvl="1">
              <a:defRPr/>
            </a:pPr>
            <a:r>
              <a:rPr lang="en-US" dirty="0"/>
              <a:t>H1: People who are better at taking other’s spatial perspectives should also be better at mentalizing.</a:t>
            </a:r>
          </a:p>
          <a:p>
            <a:pPr lvl="1">
              <a:defRPr/>
            </a:pPr>
            <a:r>
              <a:rPr lang="en-US" dirty="0"/>
              <a:t>H2: Individual differences factors involved in spatial perspective taking should also be involved in mentalizing.</a:t>
            </a:r>
          </a:p>
        </p:txBody>
      </p:sp>
      <p:sp>
        <p:nvSpPr>
          <p:cNvPr id="6" name="Slide Number Placeholder 5"/>
          <p:cNvSpPr>
            <a:spLocks noGrp="1"/>
          </p:cNvSpPr>
          <p:nvPr>
            <p:ph type="sldNum" idx="12"/>
          </p:nvPr>
        </p:nvSpPr>
        <p:spPr bwMode="auto"/>
        <p:txBody>
          <a:bodyPr/>
          <a:lstStyle/>
          <a:p>
            <a:pPr>
              <a:defRPr/>
            </a:pPr>
            <a:fld id="{00000000-1234-1234-1234-123412341234}" type="slidenum">
              <a:rPr lang="en"/>
              <a:t>48</a:t>
            </a:fld>
            <a:endParaRPr lang="en"/>
          </a:p>
        </p:txBody>
      </p:sp>
    </p:spTree>
    <p:extLst>
      <p:ext uri="{BB962C8B-B14F-4D97-AF65-F5344CB8AC3E}">
        <p14:creationId xmlns:p14="http://schemas.microsoft.com/office/powerpoint/2010/main" val="3062058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2800" dirty="0"/>
              <a:t>H1: Some evidence that people who are better at taking other’s spatial perspectives are also be better at mentalizing.</a:t>
            </a:r>
            <a:endParaRPr lang="en-US" sz="3200" dirty="0"/>
          </a:p>
        </p:txBody>
      </p:sp>
      <p:sp>
        <p:nvSpPr>
          <p:cNvPr id="7" name="Slide Number Placeholder 6"/>
          <p:cNvSpPr>
            <a:spLocks noGrp="1"/>
          </p:cNvSpPr>
          <p:nvPr>
            <p:ph type="sldNum" idx="12"/>
          </p:nvPr>
        </p:nvSpPr>
        <p:spPr bwMode="auto"/>
        <p:txBody>
          <a:bodyPr/>
          <a:lstStyle/>
          <a:p>
            <a:pPr>
              <a:defRPr/>
            </a:pPr>
            <a:fld id="{00000000-1234-1234-1234-123412341234}" type="slidenum">
              <a:rPr lang="en"/>
              <a:t>49</a:t>
            </a:fld>
            <a:endParaRPr lang="en"/>
          </a:p>
        </p:txBody>
      </p:sp>
      <p:pic>
        <p:nvPicPr>
          <p:cNvPr id="5" name="Picture 4" descr="Chart, waterfall chart&#10;&#10;Description automatically generated"/>
          <p:cNvPicPr>
            <a:picLocks noChangeAspect="1"/>
          </p:cNvPicPr>
          <p:nvPr/>
        </p:nvPicPr>
        <p:blipFill rotWithShape="1">
          <a:blip r:embed="rId3"/>
          <a:srcRect r="7766" b="5583"/>
          <a:stretch/>
        </p:blipFill>
        <p:spPr bwMode="auto">
          <a:xfrm>
            <a:off x="609599" y="1844824"/>
            <a:ext cx="5091706" cy="4327575"/>
          </a:xfrm>
          <a:prstGeom prst="rect">
            <a:avLst/>
          </a:prstGeom>
        </p:spPr>
      </p:pic>
      <p:pic>
        <p:nvPicPr>
          <p:cNvPr id="9" name="Picture 8" descr="Chart, waterfall chart&#10;&#10;Description automatically generated"/>
          <p:cNvPicPr>
            <a:picLocks noChangeAspect="1"/>
          </p:cNvPicPr>
          <p:nvPr/>
        </p:nvPicPr>
        <p:blipFill rotWithShape="1">
          <a:blip r:embed="rId4"/>
          <a:srcRect r="9656" b="5583"/>
          <a:stretch/>
        </p:blipFill>
        <p:spPr bwMode="auto">
          <a:xfrm>
            <a:off x="5958457" y="1844824"/>
            <a:ext cx="5091706" cy="4418042"/>
          </a:xfrm>
          <a:prstGeom prst="rect">
            <a:avLst/>
          </a:prstGeom>
        </p:spPr>
      </p:pic>
      <p:sp>
        <p:nvSpPr>
          <p:cNvPr id="697489955" name="TextBox 697489954"/>
          <p:cNvSpPr txBox="1"/>
          <p:nvPr/>
        </p:nvSpPr>
        <p:spPr bwMode="auto">
          <a:xfrm>
            <a:off x="2664322" y="1427357"/>
            <a:ext cx="953787" cy="304835"/>
          </a:xfrm>
          <a:prstGeom prst="rect">
            <a:avLst/>
          </a:prstGeom>
          <a:noFill/>
        </p:spPr>
        <p:txBody>
          <a:bodyPr vertOverflow="overflow" horzOverflow="clip" vert="horz" wrap="none" lIns="91440" tIns="45720" rIns="91440" bIns="45720" numCol="1" spcCol="0" rtlCol="0" fromWordArt="0" anchor="t" anchorCtr="0" forceAA="0" compatLnSpc="0">
            <a:spAutoFit/>
          </a:bodyPr>
          <a:lstStyle/>
          <a:p>
            <a:pPr>
              <a:defRPr/>
            </a:pPr>
            <a:r>
              <a:rPr dirty="0"/>
              <a:t>In-Person</a:t>
            </a:r>
          </a:p>
        </p:txBody>
      </p:sp>
      <p:sp>
        <p:nvSpPr>
          <p:cNvPr id="1558643247" name="TextBox 1558643246"/>
          <p:cNvSpPr txBox="1"/>
          <p:nvPr/>
        </p:nvSpPr>
        <p:spPr bwMode="auto">
          <a:xfrm>
            <a:off x="8155860" y="1478913"/>
            <a:ext cx="696900" cy="304835"/>
          </a:xfrm>
          <a:prstGeom prst="rect">
            <a:avLst/>
          </a:prstGeom>
          <a:noFill/>
        </p:spPr>
        <p:txBody>
          <a:bodyPr vertOverflow="overflow" horzOverflow="clip" vert="horz" wrap="none" lIns="91440" tIns="45720" rIns="91440" bIns="45720" numCol="1" spcCol="0" rtlCol="0" fromWordArt="0" anchor="t" anchorCtr="0" forceAA="0" compatLnSpc="0">
            <a:spAutoFit/>
          </a:bodyPr>
          <a:lstStyle/>
          <a:p>
            <a:pPr>
              <a:defRPr/>
            </a:pPr>
            <a:r>
              <a:rPr dirty="0"/>
              <a:t>Online</a:t>
            </a:r>
          </a:p>
        </p:txBody>
      </p:sp>
    </p:spTree>
    <p:extLst>
      <p:ext uri="{BB962C8B-B14F-4D97-AF65-F5344CB8AC3E}">
        <p14:creationId xmlns:p14="http://schemas.microsoft.com/office/powerpoint/2010/main" val="2523769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a:t>We take perspectives of things and people</a:t>
            </a:r>
            <a:endParaRPr/>
          </a:p>
        </p:txBody>
      </p:sp>
      <p:sp>
        <p:nvSpPr>
          <p:cNvPr id="10" name="TextBox 9"/>
          <p:cNvSpPr txBox="1"/>
          <p:nvPr/>
        </p:nvSpPr>
        <p:spPr bwMode="auto">
          <a:xfrm>
            <a:off x="4566574" y="6300787"/>
            <a:ext cx="3058851" cy="307777"/>
          </a:xfrm>
          <a:prstGeom prst="rect">
            <a:avLst/>
          </a:prstGeom>
          <a:noFill/>
        </p:spPr>
        <p:txBody>
          <a:bodyPr wrap="none" rtlCol="0">
            <a:spAutoFit/>
          </a:bodyPr>
          <a:lstStyle/>
          <a:p>
            <a:pPr>
              <a:defRPr/>
            </a:pPr>
            <a:r>
              <a:rPr lang="de-DE" dirty="0"/>
              <a:t>Meilinger, T., &amp; Vosgerau, G. (2010)</a:t>
            </a:r>
            <a:endParaRPr lang="en-US" dirty="0"/>
          </a:p>
        </p:txBody>
      </p:sp>
      <p:grpSp>
        <p:nvGrpSpPr>
          <p:cNvPr id="5" name="Group 4"/>
          <p:cNvGrpSpPr/>
          <p:nvPr/>
        </p:nvGrpSpPr>
        <p:grpSpPr bwMode="auto">
          <a:xfrm>
            <a:off x="571401" y="1651607"/>
            <a:ext cx="4900942" cy="3554785"/>
            <a:chOff x="653562" y="1690688"/>
            <a:chExt cx="4900942" cy="3554785"/>
          </a:xfrm>
        </p:grpSpPr>
        <p:pic>
          <p:nvPicPr>
            <p:cNvPr id="6" name="Picture 5"/>
            <p:cNvPicPr>
              <a:picLocks noChangeAspect="1"/>
            </p:cNvPicPr>
            <p:nvPr/>
          </p:nvPicPr>
          <p:blipFill>
            <a:blip r:embed="rId3"/>
            <a:stretch/>
          </p:blipFill>
          <p:spPr bwMode="auto">
            <a:xfrm>
              <a:off x="653562" y="1690688"/>
              <a:ext cx="4900942" cy="3554785"/>
            </a:xfrm>
            <a:prstGeom prst="rect">
              <a:avLst/>
            </a:prstGeom>
          </p:spPr>
        </p:pic>
        <p:sp>
          <p:nvSpPr>
            <p:cNvPr id="8" name="TextBox 7"/>
            <p:cNvSpPr txBox="1"/>
            <p:nvPr/>
          </p:nvSpPr>
          <p:spPr bwMode="auto">
            <a:xfrm>
              <a:off x="2520636" y="2036280"/>
              <a:ext cx="1166794" cy="646331"/>
            </a:xfrm>
            <a:prstGeom prst="rect">
              <a:avLst/>
            </a:prstGeom>
            <a:noFill/>
          </p:spPr>
          <p:txBody>
            <a:bodyPr wrap="none" rtlCol="0">
              <a:spAutoFit/>
            </a:bodyPr>
            <a:lstStyle/>
            <a:p>
              <a:pPr algn="ctr">
                <a:defRPr/>
              </a:pPr>
              <a:r>
                <a:rPr lang="en-US"/>
                <a:t>Egocentric</a:t>
              </a:r>
              <a:endParaRPr/>
            </a:p>
            <a:p>
              <a:pPr algn="ctr">
                <a:defRPr/>
              </a:pPr>
              <a:r>
                <a:rPr lang="en-US"/>
                <a:t>Self</a:t>
              </a:r>
              <a:endParaRPr/>
            </a:p>
          </p:txBody>
        </p:sp>
      </p:grpSp>
      <p:grpSp>
        <p:nvGrpSpPr>
          <p:cNvPr id="11" name="Group 10"/>
          <p:cNvGrpSpPr/>
          <p:nvPr/>
        </p:nvGrpSpPr>
        <p:grpSpPr bwMode="auto">
          <a:xfrm>
            <a:off x="6433885" y="1651607"/>
            <a:ext cx="5148515" cy="3554785"/>
            <a:chOff x="6516046" y="1690688"/>
            <a:chExt cx="5148515" cy="3554785"/>
          </a:xfrm>
        </p:grpSpPr>
        <p:pic>
          <p:nvPicPr>
            <p:cNvPr id="12" name="Picture 11"/>
            <p:cNvPicPr>
              <a:picLocks noChangeAspect="1"/>
            </p:cNvPicPr>
            <p:nvPr/>
          </p:nvPicPr>
          <p:blipFill>
            <a:blip r:embed="rId4"/>
            <a:stretch/>
          </p:blipFill>
          <p:spPr bwMode="auto">
            <a:xfrm>
              <a:off x="6516046" y="1690688"/>
              <a:ext cx="5148515" cy="3554785"/>
            </a:xfrm>
            <a:prstGeom prst="rect">
              <a:avLst/>
            </a:prstGeom>
          </p:spPr>
        </p:pic>
        <p:sp>
          <p:nvSpPr>
            <p:cNvPr id="13" name="TextBox 12"/>
            <p:cNvSpPr txBox="1"/>
            <p:nvPr/>
          </p:nvSpPr>
          <p:spPr bwMode="auto">
            <a:xfrm>
              <a:off x="8371165" y="2036280"/>
              <a:ext cx="1186030" cy="646331"/>
            </a:xfrm>
            <a:prstGeom prst="rect">
              <a:avLst/>
            </a:prstGeom>
            <a:noFill/>
          </p:spPr>
          <p:txBody>
            <a:bodyPr wrap="none" rtlCol="0">
              <a:spAutoFit/>
            </a:bodyPr>
            <a:lstStyle/>
            <a:p>
              <a:pPr algn="ctr">
                <a:defRPr/>
              </a:pPr>
              <a:r>
                <a:rPr lang="en-US"/>
                <a:t>Allocentric</a:t>
              </a:r>
              <a:endParaRPr/>
            </a:p>
            <a:p>
              <a:pPr algn="ctr">
                <a:defRPr/>
              </a:pPr>
              <a:r>
                <a:rPr lang="en-US"/>
                <a:t>Other</a:t>
              </a:r>
              <a:endParaRPr/>
            </a:p>
          </p:txBody>
        </p:sp>
      </p:grpSp>
      <p:sp>
        <p:nvSpPr>
          <p:cNvPr id="4" name="Slide Number Placeholder 3"/>
          <p:cNvSpPr>
            <a:spLocks noGrp="1"/>
          </p:cNvSpPr>
          <p:nvPr>
            <p:ph type="sldNum" idx="12"/>
          </p:nvPr>
        </p:nvSpPr>
        <p:spPr bwMode="auto"/>
        <p:txBody>
          <a:bodyPr/>
          <a:lstStyle/>
          <a:p>
            <a:pPr>
              <a:defRPr/>
            </a:pPr>
            <a:fld id="{00000000-1234-1234-1234-123412341234}" type="slidenum">
              <a:rPr lang="en"/>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09600" y="274637"/>
            <a:ext cx="10972800" cy="1143200"/>
          </a:xfrm>
        </p:spPr>
        <p:txBody>
          <a:bodyPr/>
          <a:lstStyle/>
          <a:p>
            <a:pPr>
              <a:defRPr/>
            </a:pPr>
            <a:r>
              <a:rPr lang="en-US" sz="2800" dirty="0"/>
              <a:t>H2: Openness is a personality trait that is commonly predicts spatial and social perspective taking ability.</a:t>
            </a:r>
            <a:endParaRPr lang="en-US" sz="3200" dirty="0"/>
          </a:p>
        </p:txBody>
      </p:sp>
      <p:sp>
        <p:nvSpPr>
          <p:cNvPr id="7" name="Slide Number Placeholder 6"/>
          <p:cNvSpPr>
            <a:spLocks noGrp="1"/>
          </p:cNvSpPr>
          <p:nvPr>
            <p:ph type="sldNum" idx="12"/>
          </p:nvPr>
        </p:nvSpPr>
        <p:spPr bwMode="auto"/>
        <p:txBody>
          <a:bodyPr/>
          <a:lstStyle/>
          <a:p>
            <a:pPr>
              <a:defRPr/>
            </a:pPr>
            <a:fld id="{00000000-1234-1234-1234-123412341234}" type="slidenum">
              <a:rPr lang="en"/>
              <a:t>50</a:t>
            </a:fld>
            <a:endParaRPr lang="en"/>
          </a:p>
        </p:txBody>
      </p:sp>
      <p:pic>
        <p:nvPicPr>
          <p:cNvPr id="2" name="Picture 1" descr="Chart, line chart, box and whisker chart&#10;&#10;Description automatically generated">
            <a:extLst>
              <a:ext uri="{FF2B5EF4-FFF2-40B4-BE49-F238E27FC236}">
                <a16:creationId xmlns:a16="http://schemas.microsoft.com/office/drawing/2014/main" id="{BE8E39B7-DAFD-4103-1F34-FFE024EBA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431704" y="4950448"/>
            <a:ext cx="5112568" cy="1704189"/>
          </a:xfrm>
          <a:prstGeom prst="rect">
            <a:avLst/>
          </a:prstGeom>
        </p:spPr>
      </p:pic>
      <p:pic>
        <p:nvPicPr>
          <p:cNvPr id="3" name="Picture 2" descr="Chart, box and whisker chart&#10;&#10;Description automatically generated">
            <a:extLst>
              <a:ext uri="{FF2B5EF4-FFF2-40B4-BE49-F238E27FC236}">
                <a16:creationId xmlns:a16="http://schemas.microsoft.com/office/drawing/2014/main" id="{65BC8D85-33D7-5C78-0798-8FBA9EC58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071664" y="1289336"/>
            <a:ext cx="5112568" cy="1704190"/>
          </a:xfrm>
          <a:prstGeom prst="rect">
            <a:avLst/>
          </a:prstGeom>
        </p:spPr>
      </p:pic>
      <p:pic>
        <p:nvPicPr>
          <p:cNvPr id="6" name="Picture 5" descr="Chart, scatter chart, box and whisker chart&#10;&#10;Description automatically generated">
            <a:extLst>
              <a:ext uri="{FF2B5EF4-FFF2-40B4-BE49-F238E27FC236}">
                <a16:creationId xmlns:a16="http://schemas.microsoft.com/office/drawing/2014/main" id="{BF6779B6-E846-82FB-C352-A055B4B77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071664" y="2993526"/>
            <a:ext cx="5112568" cy="1704189"/>
          </a:xfrm>
          <a:prstGeom prst="rect">
            <a:avLst/>
          </a:prstGeom>
        </p:spPr>
      </p:pic>
      <p:sp>
        <p:nvSpPr>
          <p:cNvPr id="8" name="TextBox 7">
            <a:extLst>
              <a:ext uri="{FF2B5EF4-FFF2-40B4-BE49-F238E27FC236}">
                <a16:creationId xmlns:a16="http://schemas.microsoft.com/office/drawing/2014/main" id="{21F31C63-6495-3F65-E396-9924E8A85270}"/>
              </a:ext>
            </a:extLst>
          </p:cNvPr>
          <p:cNvSpPr txBox="1"/>
          <p:nvPr/>
        </p:nvSpPr>
        <p:spPr bwMode="auto">
          <a:xfrm>
            <a:off x="911424" y="1844824"/>
            <a:ext cx="1837362" cy="307777"/>
          </a:xfrm>
          <a:prstGeom prst="rect">
            <a:avLst/>
          </a:prstGeom>
          <a:noFill/>
        </p:spPr>
        <p:txBody>
          <a:bodyPr wrap="none" rtlCol="0">
            <a:spAutoFit/>
          </a:bodyPr>
          <a:lstStyle/>
          <a:p>
            <a:r>
              <a:rPr lang="en-US" dirty="0"/>
              <a:t>3D Perspective Task</a:t>
            </a:r>
          </a:p>
        </p:txBody>
      </p:sp>
      <p:sp>
        <p:nvSpPr>
          <p:cNvPr id="10" name="TextBox 9">
            <a:extLst>
              <a:ext uri="{FF2B5EF4-FFF2-40B4-BE49-F238E27FC236}">
                <a16:creationId xmlns:a16="http://schemas.microsoft.com/office/drawing/2014/main" id="{72C84271-B870-A91F-7A3A-4064C9CD6949}"/>
              </a:ext>
            </a:extLst>
          </p:cNvPr>
          <p:cNvSpPr txBox="1"/>
          <p:nvPr/>
        </p:nvSpPr>
        <p:spPr bwMode="auto">
          <a:xfrm>
            <a:off x="983432" y="3573016"/>
            <a:ext cx="1568058" cy="307777"/>
          </a:xfrm>
          <a:prstGeom prst="rect">
            <a:avLst/>
          </a:prstGeom>
          <a:noFill/>
        </p:spPr>
        <p:txBody>
          <a:bodyPr wrap="none" rtlCol="0">
            <a:spAutoFit/>
          </a:bodyPr>
          <a:lstStyle/>
          <a:p>
            <a:r>
              <a:rPr lang="en-US" dirty="0"/>
              <a:t>False-Belief Task</a:t>
            </a:r>
          </a:p>
        </p:txBody>
      </p:sp>
      <p:sp>
        <p:nvSpPr>
          <p:cNvPr id="11" name="TextBox 10">
            <a:extLst>
              <a:ext uri="{FF2B5EF4-FFF2-40B4-BE49-F238E27FC236}">
                <a16:creationId xmlns:a16="http://schemas.microsoft.com/office/drawing/2014/main" id="{B17CCF78-9280-B912-8D4F-B6E0BDD4D7C9}"/>
              </a:ext>
            </a:extLst>
          </p:cNvPr>
          <p:cNvSpPr txBox="1"/>
          <p:nvPr/>
        </p:nvSpPr>
        <p:spPr bwMode="auto">
          <a:xfrm>
            <a:off x="1055440" y="5373216"/>
            <a:ext cx="2095445" cy="307777"/>
          </a:xfrm>
          <a:prstGeom prst="rect">
            <a:avLst/>
          </a:prstGeom>
          <a:noFill/>
        </p:spPr>
        <p:txBody>
          <a:bodyPr wrap="none" rtlCol="0">
            <a:spAutoFit/>
          </a:bodyPr>
          <a:lstStyle/>
          <a:p>
            <a:r>
              <a:rPr lang="en-US" dirty="0"/>
              <a:t>Spatial Orientation Task</a:t>
            </a:r>
          </a:p>
        </p:txBody>
      </p:sp>
      <p:sp>
        <p:nvSpPr>
          <p:cNvPr id="12" name="TextBox 11">
            <a:extLst>
              <a:ext uri="{FF2B5EF4-FFF2-40B4-BE49-F238E27FC236}">
                <a16:creationId xmlns:a16="http://schemas.microsoft.com/office/drawing/2014/main" id="{993FB1D2-49E0-F8AE-036B-694E86C291B9}"/>
              </a:ext>
            </a:extLst>
          </p:cNvPr>
          <p:cNvSpPr txBox="1"/>
          <p:nvPr/>
        </p:nvSpPr>
        <p:spPr bwMode="auto">
          <a:xfrm>
            <a:off x="8148430" y="2420888"/>
            <a:ext cx="1321196" cy="261610"/>
          </a:xfrm>
          <a:prstGeom prst="rect">
            <a:avLst/>
          </a:prstGeom>
          <a:noFill/>
        </p:spPr>
        <p:txBody>
          <a:bodyPr wrap="none" rtlCol="0">
            <a:spAutoFit/>
          </a:bodyPr>
          <a:lstStyle/>
          <a:p>
            <a:r>
              <a:rPr lang="en-US" sz="1050" dirty="0"/>
              <a:t>Percentage points</a:t>
            </a:r>
          </a:p>
        </p:txBody>
      </p:sp>
      <p:sp>
        <p:nvSpPr>
          <p:cNvPr id="13" name="TextBox 12">
            <a:extLst>
              <a:ext uri="{FF2B5EF4-FFF2-40B4-BE49-F238E27FC236}">
                <a16:creationId xmlns:a16="http://schemas.microsoft.com/office/drawing/2014/main" id="{DEC3ECE6-B0A4-3E51-141E-15C149D772A5}"/>
              </a:ext>
            </a:extLst>
          </p:cNvPr>
          <p:cNvSpPr txBox="1"/>
          <p:nvPr/>
        </p:nvSpPr>
        <p:spPr bwMode="auto">
          <a:xfrm>
            <a:off x="8148430" y="4161671"/>
            <a:ext cx="1321196" cy="261610"/>
          </a:xfrm>
          <a:prstGeom prst="rect">
            <a:avLst/>
          </a:prstGeom>
          <a:noFill/>
        </p:spPr>
        <p:txBody>
          <a:bodyPr wrap="none" rtlCol="0">
            <a:spAutoFit/>
          </a:bodyPr>
          <a:lstStyle/>
          <a:p>
            <a:r>
              <a:rPr lang="en-US" sz="1050" dirty="0"/>
              <a:t>Percentage points</a:t>
            </a:r>
          </a:p>
        </p:txBody>
      </p:sp>
      <p:sp>
        <p:nvSpPr>
          <p:cNvPr id="14" name="TextBox 13">
            <a:extLst>
              <a:ext uri="{FF2B5EF4-FFF2-40B4-BE49-F238E27FC236}">
                <a16:creationId xmlns:a16="http://schemas.microsoft.com/office/drawing/2014/main" id="{5D3E83A4-0CC3-70C5-29ED-7C7D01BE1265}"/>
              </a:ext>
            </a:extLst>
          </p:cNvPr>
          <p:cNvSpPr txBox="1"/>
          <p:nvPr/>
        </p:nvSpPr>
        <p:spPr bwMode="auto">
          <a:xfrm>
            <a:off x="8544272" y="6084485"/>
            <a:ext cx="1220206" cy="261610"/>
          </a:xfrm>
          <a:prstGeom prst="rect">
            <a:avLst/>
          </a:prstGeom>
          <a:noFill/>
        </p:spPr>
        <p:txBody>
          <a:bodyPr wrap="none" rtlCol="0">
            <a:spAutoFit/>
          </a:bodyPr>
          <a:lstStyle/>
          <a:p>
            <a:r>
              <a:rPr lang="en-US" sz="1050" dirty="0"/>
              <a:t>Angular degrees</a:t>
            </a:r>
          </a:p>
        </p:txBody>
      </p:sp>
    </p:spTree>
    <p:extLst>
      <p:ext uri="{BB962C8B-B14F-4D97-AF65-F5344CB8AC3E}">
        <p14:creationId xmlns:p14="http://schemas.microsoft.com/office/powerpoint/2010/main" val="3448419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Conclusion</a:t>
            </a:r>
            <a:endParaRPr dirty="0"/>
          </a:p>
        </p:txBody>
      </p:sp>
      <p:sp>
        <p:nvSpPr>
          <p:cNvPr id="3" name="Content Placeholder 2"/>
          <p:cNvSpPr>
            <a:spLocks noGrp="1"/>
          </p:cNvSpPr>
          <p:nvPr>
            <p:ph idx="1"/>
          </p:nvPr>
        </p:nvSpPr>
        <p:spPr bwMode="auto"/>
        <p:txBody>
          <a:bodyPr/>
          <a:lstStyle/>
          <a:p>
            <a:pPr>
              <a:defRPr/>
            </a:pPr>
            <a:r>
              <a:rPr lang="en-US" dirty="0"/>
              <a:t>Mentalizing may be a form of spatial perspective taking.</a:t>
            </a:r>
            <a:endParaRPr dirty="0"/>
          </a:p>
          <a:p>
            <a:pPr>
              <a:defRPr/>
            </a:pPr>
            <a:endParaRPr lang="en-US" dirty="0"/>
          </a:p>
          <a:p>
            <a:pPr>
              <a:defRPr/>
            </a:pPr>
            <a:r>
              <a:rPr lang="en-US" dirty="0"/>
              <a:t>Social concepts can be understood through spatial reasoning.</a:t>
            </a:r>
            <a:endParaRPr dirty="0"/>
          </a:p>
          <a:p>
            <a:pPr>
              <a:defRPr/>
            </a:pPr>
            <a:endParaRPr lang="en-US" dirty="0"/>
          </a:p>
          <a:p>
            <a:pPr>
              <a:defRPr/>
            </a:pPr>
            <a:endParaRPr lang="en-US"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51</a:t>
            </a:fld>
            <a:endParaRPr lang="en"/>
          </a:p>
        </p:txBody>
      </p:sp>
      <p:grpSp>
        <p:nvGrpSpPr>
          <p:cNvPr id="5" name="Group 4">
            <a:extLst>
              <a:ext uri="{FF2B5EF4-FFF2-40B4-BE49-F238E27FC236}">
                <a16:creationId xmlns:a16="http://schemas.microsoft.com/office/drawing/2014/main" id="{B9CE70A6-A078-3134-7CD3-849E81ADA1D6}"/>
              </a:ext>
            </a:extLst>
          </p:cNvPr>
          <p:cNvGrpSpPr/>
          <p:nvPr/>
        </p:nvGrpSpPr>
        <p:grpSpPr>
          <a:xfrm>
            <a:off x="1199456" y="3889103"/>
            <a:ext cx="9492417" cy="2737391"/>
            <a:chOff x="2805495" y="4354950"/>
            <a:chExt cx="8029420" cy="2315497"/>
          </a:xfrm>
        </p:grpSpPr>
        <p:pic>
          <p:nvPicPr>
            <p:cNvPr id="7" name="Picture 6"/>
            <p:cNvPicPr>
              <a:picLocks noChangeAspect="1"/>
            </p:cNvPicPr>
            <p:nvPr/>
          </p:nvPicPr>
          <p:blipFill>
            <a:blip r:embed="rId3"/>
            <a:srcRect t="5926" b="51419"/>
            <a:stretch/>
          </p:blipFill>
          <p:spPr bwMode="auto">
            <a:xfrm>
              <a:off x="2805495" y="4354950"/>
              <a:ext cx="8029420" cy="2315497"/>
            </a:xfrm>
            <a:prstGeom prst="rect">
              <a:avLst/>
            </a:prstGeom>
          </p:spPr>
        </p:pic>
        <p:pic>
          <p:nvPicPr>
            <p:cNvPr id="4" name="Picture 3">
              <a:extLst>
                <a:ext uri="{FF2B5EF4-FFF2-40B4-BE49-F238E27FC236}">
                  <a16:creationId xmlns:a16="http://schemas.microsoft.com/office/drawing/2014/main" id="{7EA36578-DE3E-B420-4E9D-2D76DAD2C485}"/>
                </a:ext>
              </a:extLst>
            </p:cNvPr>
            <p:cNvPicPr>
              <a:picLocks noChangeAspect="1"/>
            </p:cNvPicPr>
            <p:nvPr/>
          </p:nvPicPr>
          <p:blipFill rotWithShape="1">
            <a:blip r:embed="rId4"/>
            <a:srcRect l="13403" t="17975" r="13891" b="15571"/>
            <a:stretch/>
          </p:blipFill>
          <p:spPr bwMode="auto">
            <a:xfrm>
              <a:off x="8688288" y="4581128"/>
              <a:ext cx="1008112" cy="790595"/>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fontScale="90000"/>
          </a:bodyPr>
          <a:lstStyle/>
          <a:p>
            <a:pPr>
              <a:defRPr/>
            </a:pPr>
            <a:r>
              <a:rPr lang="en-US" sz="4000" dirty="0"/>
              <a:t>Better understanding of how both spatial and social concepts are represented.</a:t>
            </a:r>
            <a:endParaRPr dirty="0"/>
          </a:p>
        </p:txBody>
      </p:sp>
      <p:pic>
        <p:nvPicPr>
          <p:cNvPr id="5" name="Picture 4"/>
          <p:cNvPicPr>
            <a:picLocks noChangeAspect="1"/>
          </p:cNvPicPr>
          <p:nvPr/>
        </p:nvPicPr>
        <p:blipFill>
          <a:blip r:embed="rId2"/>
          <a:stretch/>
        </p:blipFill>
        <p:spPr bwMode="auto">
          <a:xfrm>
            <a:off x="973043" y="1736913"/>
            <a:ext cx="3973312" cy="3292173"/>
          </a:xfrm>
          <a:prstGeom prst="rect">
            <a:avLst/>
          </a:prstGeom>
        </p:spPr>
      </p:pic>
      <p:pic>
        <p:nvPicPr>
          <p:cNvPr id="7" name="Picture 6"/>
          <p:cNvPicPr>
            <a:picLocks noChangeAspect="1"/>
          </p:cNvPicPr>
          <p:nvPr/>
        </p:nvPicPr>
        <p:blipFill>
          <a:blip r:embed="rId3"/>
          <a:stretch/>
        </p:blipFill>
        <p:spPr bwMode="auto">
          <a:xfrm>
            <a:off x="6192159" y="1785156"/>
            <a:ext cx="4654928" cy="3993915"/>
          </a:xfrm>
          <a:prstGeom prst="rect">
            <a:avLst/>
          </a:prstGeom>
        </p:spPr>
      </p:pic>
      <p:cxnSp>
        <p:nvCxnSpPr>
          <p:cNvPr id="9" name="Straight Connector 8"/>
          <p:cNvCxnSpPr>
            <a:cxnSpLocks/>
          </p:cNvCxnSpPr>
          <p:nvPr/>
        </p:nvCxnSpPr>
        <p:spPr bwMode="auto">
          <a:xfrm>
            <a:off x="818185" y="1853496"/>
            <a:ext cx="0" cy="3628104"/>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p:cNvCxnSpPr>
            <a:cxnSpLocks/>
          </p:cNvCxnSpPr>
          <p:nvPr/>
        </p:nvCxnSpPr>
        <p:spPr bwMode="auto">
          <a:xfrm>
            <a:off x="582211" y="5223503"/>
            <a:ext cx="4889091" cy="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Box 13"/>
          <p:cNvSpPr txBox="1"/>
          <p:nvPr/>
        </p:nvSpPr>
        <p:spPr bwMode="auto">
          <a:xfrm>
            <a:off x="503555" y="3353834"/>
            <a:ext cx="304892" cy="307777"/>
          </a:xfrm>
          <a:prstGeom prst="rect">
            <a:avLst/>
          </a:prstGeom>
          <a:noFill/>
        </p:spPr>
        <p:txBody>
          <a:bodyPr wrap="none" rtlCol="0">
            <a:spAutoFit/>
          </a:bodyPr>
          <a:lstStyle/>
          <a:p>
            <a:pPr>
              <a:defRPr/>
            </a:pPr>
            <a:r>
              <a:rPr lang="en-US" dirty="0"/>
              <a:t>Y</a:t>
            </a:r>
            <a:endParaRPr dirty="0"/>
          </a:p>
        </p:txBody>
      </p:sp>
      <p:sp>
        <p:nvSpPr>
          <p:cNvPr id="15" name="TextBox 14"/>
          <p:cNvSpPr txBox="1"/>
          <p:nvPr/>
        </p:nvSpPr>
        <p:spPr bwMode="auto">
          <a:xfrm>
            <a:off x="3177926" y="5296934"/>
            <a:ext cx="304892" cy="307777"/>
          </a:xfrm>
          <a:prstGeom prst="rect">
            <a:avLst/>
          </a:prstGeom>
          <a:noFill/>
        </p:spPr>
        <p:txBody>
          <a:bodyPr wrap="none" rtlCol="0">
            <a:spAutoFit/>
          </a:bodyPr>
          <a:lstStyle/>
          <a:p>
            <a:pPr>
              <a:defRPr/>
            </a:pPr>
            <a:r>
              <a:rPr lang="en-US" dirty="0"/>
              <a:t>X</a:t>
            </a:r>
            <a:endParaRPr dirty="0"/>
          </a:p>
        </p:txBody>
      </p:sp>
      <p:sp>
        <p:nvSpPr>
          <p:cNvPr id="17" name="TextBox 16"/>
          <p:cNvSpPr txBox="1"/>
          <p:nvPr/>
        </p:nvSpPr>
        <p:spPr bwMode="auto">
          <a:xfrm>
            <a:off x="8312939" y="6275586"/>
            <a:ext cx="1959525" cy="307777"/>
          </a:xfrm>
          <a:prstGeom prst="rect">
            <a:avLst/>
          </a:prstGeom>
          <a:noFill/>
        </p:spPr>
        <p:txBody>
          <a:bodyPr wrap="square" rtlCol="0">
            <a:spAutoFit/>
          </a:bodyPr>
          <a:lstStyle/>
          <a:p>
            <a:pPr>
              <a:defRPr/>
            </a:pPr>
            <a:r>
              <a:rPr lang="en-US" sz="1400" dirty="0"/>
              <a:t>(Banker et. al., 2021)</a:t>
            </a:r>
            <a:endParaRPr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52</a:t>
            </a:fld>
            <a:endParaRPr lang="e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sz="4000" dirty="0"/>
              <a:t>Relationship with Openness</a:t>
            </a:r>
            <a:endParaRPr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53</a:t>
            </a:fld>
            <a:endParaRPr lang="en"/>
          </a:p>
        </p:txBody>
      </p:sp>
      <p:pic>
        <p:nvPicPr>
          <p:cNvPr id="5" name="Picture 4">
            <a:extLst>
              <a:ext uri="{FF2B5EF4-FFF2-40B4-BE49-F238E27FC236}">
                <a16:creationId xmlns:a16="http://schemas.microsoft.com/office/drawing/2014/main" id="{2A5663D3-19C8-DB92-D277-FE738560F69E}"/>
              </a:ext>
            </a:extLst>
          </p:cNvPr>
          <p:cNvPicPr>
            <a:picLocks noChangeAspect="1"/>
          </p:cNvPicPr>
          <p:nvPr/>
        </p:nvPicPr>
        <p:blipFill>
          <a:blip r:embed="rId2"/>
          <a:stretch>
            <a:fillRect/>
          </a:stretch>
        </p:blipFill>
        <p:spPr>
          <a:xfrm>
            <a:off x="1559496" y="1676357"/>
            <a:ext cx="9134036" cy="2952328"/>
          </a:xfrm>
          <a:prstGeom prst="rect">
            <a:avLst/>
          </a:prstGeom>
        </p:spPr>
      </p:pic>
      <p:sp>
        <p:nvSpPr>
          <p:cNvPr id="7" name="TextBox 6">
            <a:extLst>
              <a:ext uri="{FF2B5EF4-FFF2-40B4-BE49-F238E27FC236}">
                <a16:creationId xmlns:a16="http://schemas.microsoft.com/office/drawing/2014/main" id="{7E2CDAD0-650B-97EF-CC1B-5EF386E1C78B}"/>
              </a:ext>
            </a:extLst>
          </p:cNvPr>
          <p:cNvSpPr txBox="1"/>
          <p:nvPr/>
        </p:nvSpPr>
        <p:spPr>
          <a:xfrm>
            <a:off x="5118866" y="4628685"/>
            <a:ext cx="2015295" cy="307777"/>
          </a:xfrm>
          <a:prstGeom prst="rect">
            <a:avLst/>
          </a:prstGeom>
          <a:noFill/>
        </p:spPr>
        <p:txBody>
          <a:bodyPr wrap="none" rtlCol="0">
            <a:spAutoFit/>
          </a:bodyPr>
          <a:lstStyle/>
          <a:p>
            <a:r>
              <a:rPr lang="en-US" dirty="0"/>
              <a:t>DeYoung, C. G. (2015)</a:t>
            </a:r>
          </a:p>
        </p:txBody>
      </p:sp>
    </p:spTree>
    <p:extLst>
      <p:ext uri="{BB962C8B-B14F-4D97-AF65-F5344CB8AC3E}">
        <p14:creationId xmlns:p14="http://schemas.microsoft.com/office/powerpoint/2010/main" val="1304474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EEC19C-D92D-B801-1240-109971491011}"/>
              </a:ext>
            </a:extLst>
          </p:cNvPr>
          <p:cNvSpPr>
            <a:spLocks noGrp="1"/>
          </p:cNvSpPr>
          <p:nvPr>
            <p:ph type="title"/>
          </p:nvPr>
        </p:nvSpPr>
        <p:spPr/>
        <p:txBody>
          <a:bodyPr/>
          <a:lstStyle/>
          <a:p>
            <a:r>
              <a:rPr lang="en-US" dirty="0"/>
              <a:t>Combination of Spatial Ability and Experience</a:t>
            </a:r>
          </a:p>
        </p:txBody>
      </p:sp>
      <p:sp>
        <p:nvSpPr>
          <p:cNvPr id="4" name="Slide Number Placeholder 3">
            <a:extLst>
              <a:ext uri="{FF2B5EF4-FFF2-40B4-BE49-F238E27FC236}">
                <a16:creationId xmlns:a16="http://schemas.microsoft.com/office/drawing/2014/main" id="{17A5A95A-C436-EF30-83AA-F2B8E4183F4A}"/>
              </a:ext>
            </a:extLst>
          </p:cNvPr>
          <p:cNvSpPr>
            <a:spLocks noGrp="1"/>
          </p:cNvSpPr>
          <p:nvPr>
            <p:ph type="sldNum" idx="12"/>
          </p:nvPr>
        </p:nvSpPr>
        <p:spPr/>
        <p:txBody>
          <a:bodyPr/>
          <a:lstStyle/>
          <a:p>
            <a:pPr>
              <a:defRPr/>
            </a:pPr>
            <a:fld id="{00000000-1234-1234-1234-123412341234}" type="slidenum">
              <a:rPr lang="en" smtClean="0"/>
              <a:t>54</a:t>
            </a:fld>
            <a:endParaRPr lang="en"/>
          </a:p>
        </p:txBody>
      </p:sp>
      <p:pic>
        <p:nvPicPr>
          <p:cNvPr id="7" name="Picture 6">
            <a:extLst>
              <a:ext uri="{FF2B5EF4-FFF2-40B4-BE49-F238E27FC236}">
                <a16:creationId xmlns:a16="http://schemas.microsoft.com/office/drawing/2014/main" id="{E4F10069-13A8-9F75-C8C0-C381156182AB}"/>
              </a:ext>
            </a:extLst>
          </p:cNvPr>
          <p:cNvPicPr>
            <a:picLocks noChangeAspect="1"/>
          </p:cNvPicPr>
          <p:nvPr/>
        </p:nvPicPr>
        <p:blipFill>
          <a:blip r:embed="rId2"/>
          <a:stretch>
            <a:fillRect/>
          </a:stretch>
        </p:blipFill>
        <p:spPr bwMode="auto">
          <a:xfrm>
            <a:off x="718497" y="1675022"/>
            <a:ext cx="4392488" cy="4114921"/>
          </a:xfrm>
          <a:prstGeom prst="rect">
            <a:avLst/>
          </a:prstGeom>
        </p:spPr>
      </p:pic>
      <p:sp>
        <p:nvSpPr>
          <p:cNvPr id="8" name="TextBox 7">
            <a:extLst>
              <a:ext uri="{FF2B5EF4-FFF2-40B4-BE49-F238E27FC236}">
                <a16:creationId xmlns:a16="http://schemas.microsoft.com/office/drawing/2014/main" id="{87AB1FEC-0906-DA35-109E-26B78DE41546}"/>
              </a:ext>
            </a:extLst>
          </p:cNvPr>
          <p:cNvSpPr txBox="1"/>
          <p:nvPr/>
        </p:nvSpPr>
        <p:spPr>
          <a:xfrm>
            <a:off x="1703512" y="6189939"/>
            <a:ext cx="2422458" cy="307777"/>
          </a:xfrm>
          <a:prstGeom prst="rect">
            <a:avLst/>
          </a:prstGeom>
          <a:noFill/>
        </p:spPr>
        <p:txBody>
          <a:bodyPr wrap="none" rtlCol="0">
            <a:spAutoFit/>
          </a:bodyPr>
          <a:lstStyle/>
          <a:p>
            <a:r>
              <a:rPr lang="en-US" dirty="0" err="1"/>
              <a:t>Bellmund</a:t>
            </a:r>
            <a:r>
              <a:rPr lang="en-US" dirty="0"/>
              <a:t>, J. L., et al. (2018)</a:t>
            </a:r>
          </a:p>
        </p:txBody>
      </p:sp>
      <p:pic>
        <p:nvPicPr>
          <p:cNvPr id="9" name="Picture 8">
            <a:extLst>
              <a:ext uri="{FF2B5EF4-FFF2-40B4-BE49-F238E27FC236}">
                <a16:creationId xmlns:a16="http://schemas.microsoft.com/office/drawing/2014/main" id="{492608F6-6BBE-077A-F01C-6E91E539F68F}"/>
              </a:ext>
            </a:extLst>
          </p:cNvPr>
          <p:cNvPicPr>
            <a:picLocks noChangeAspect="1"/>
          </p:cNvPicPr>
          <p:nvPr/>
        </p:nvPicPr>
        <p:blipFill>
          <a:blip r:embed="rId3"/>
          <a:stretch/>
        </p:blipFill>
        <p:spPr bwMode="auto">
          <a:xfrm>
            <a:off x="6023992" y="1587695"/>
            <a:ext cx="4999524" cy="4289577"/>
          </a:xfrm>
          <a:prstGeom prst="rect">
            <a:avLst/>
          </a:prstGeom>
        </p:spPr>
      </p:pic>
      <p:sp>
        <p:nvSpPr>
          <p:cNvPr id="10" name="TextBox 9">
            <a:extLst>
              <a:ext uri="{FF2B5EF4-FFF2-40B4-BE49-F238E27FC236}">
                <a16:creationId xmlns:a16="http://schemas.microsoft.com/office/drawing/2014/main" id="{784654E3-101E-C162-3567-E871896BAAB2}"/>
              </a:ext>
            </a:extLst>
          </p:cNvPr>
          <p:cNvSpPr txBox="1"/>
          <p:nvPr/>
        </p:nvSpPr>
        <p:spPr bwMode="auto">
          <a:xfrm>
            <a:off x="7820431" y="6189939"/>
            <a:ext cx="2609059" cy="307777"/>
          </a:xfrm>
          <a:prstGeom prst="rect">
            <a:avLst/>
          </a:prstGeom>
          <a:noFill/>
        </p:spPr>
        <p:txBody>
          <a:bodyPr wrap="square" rtlCol="0">
            <a:spAutoFit/>
          </a:bodyPr>
          <a:lstStyle/>
          <a:p>
            <a:pPr>
              <a:defRPr/>
            </a:pPr>
            <a:r>
              <a:rPr lang="en-US" sz="1400" dirty="0"/>
              <a:t>Banker, et al. (2021)</a:t>
            </a:r>
            <a:endParaRPr dirty="0"/>
          </a:p>
        </p:txBody>
      </p:sp>
    </p:spTree>
    <p:extLst>
      <p:ext uri="{BB962C8B-B14F-4D97-AF65-F5344CB8AC3E}">
        <p14:creationId xmlns:p14="http://schemas.microsoft.com/office/powerpoint/2010/main" val="1262849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09600" y="274637"/>
            <a:ext cx="10972800" cy="571600"/>
          </a:xfrm>
        </p:spPr>
        <p:txBody>
          <a:bodyPr/>
          <a:lstStyle/>
          <a:p>
            <a:pPr>
              <a:defRPr/>
            </a:pPr>
            <a:r>
              <a:rPr lang="en-US"/>
              <a:t>References</a:t>
            </a:r>
            <a:endParaRPr/>
          </a:p>
        </p:txBody>
      </p:sp>
      <p:sp>
        <p:nvSpPr>
          <p:cNvPr id="3" name="Content Placeholder 2"/>
          <p:cNvSpPr>
            <a:spLocks noGrp="1"/>
          </p:cNvSpPr>
          <p:nvPr>
            <p:ph type="body" idx="1"/>
          </p:nvPr>
        </p:nvSpPr>
        <p:spPr bwMode="auto">
          <a:xfrm>
            <a:off x="609600" y="846236"/>
            <a:ext cx="10281007" cy="4301600"/>
          </a:xfrm>
        </p:spPr>
        <p:txBody>
          <a:bodyPr/>
          <a:lstStyle/>
          <a:p>
            <a:pPr marL="457200" indent="-914400">
              <a:buNone/>
            </a:pPr>
            <a:r>
              <a:rPr lang="en-US" sz="1000" dirty="0">
                <a:effectLst/>
              </a:rPr>
              <a:t>Akimoto, Y., Miyazawa, S., &amp; </a:t>
            </a:r>
            <a:r>
              <a:rPr lang="en-US" sz="1000" dirty="0" err="1">
                <a:effectLst/>
              </a:rPr>
              <a:t>Muramoto</a:t>
            </a:r>
            <a:r>
              <a:rPr lang="en-US" sz="1000" dirty="0">
                <a:effectLst/>
              </a:rPr>
              <a:t>, T. (2012). Comprehension processes of verbal irony: The effects of salience, egocentric context, and allocentric theory of mind. </a:t>
            </a:r>
            <a:r>
              <a:rPr lang="en-US" sz="1000" i="1" dirty="0">
                <a:effectLst/>
              </a:rPr>
              <a:t>Metaphor and Symbol</a:t>
            </a:r>
            <a:r>
              <a:rPr lang="en-US" sz="1000" dirty="0">
                <a:effectLst/>
              </a:rPr>
              <a:t>, </a:t>
            </a:r>
            <a:r>
              <a:rPr lang="en-US" sz="1000" i="1" dirty="0">
                <a:effectLst/>
              </a:rPr>
              <a:t>27</a:t>
            </a:r>
            <a:r>
              <a:rPr lang="en-US" sz="1000" dirty="0">
                <a:effectLst/>
              </a:rPr>
              <a:t>(3), 217–242. https://doi.org/10.1080/10926488.2012.691750</a:t>
            </a:r>
          </a:p>
          <a:p>
            <a:pPr marL="457200" indent="-914400">
              <a:buNone/>
            </a:pPr>
            <a:r>
              <a:rPr lang="en-US" sz="1000" dirty="0">
                <a:effectLst/>
              </a:rPr>
              <a:t>Allen, T. A., </a:t>
            </a:r>
            <a:r>
              <a:rPr lang="en-US" sz="1000" dirty="0" err="1">
                <a:effectLst/>
              </a:rPr>
              <a:t>Rueter</a:t>
            </a:r>
            <a:r>
              <a:rPr lang="en-US" sz="1000" dirty="0">
                <a:effectLst/>
              </a:rPr>
              <a:t>, A. R., Abram, S. V., Brown, J. S., &amp; </a:t>
            </a:r>
            <a:r>
              <a:rPr lang="en-US" sz="1000" dirty="0" err="1">
                <a:effectLst/>
              </a:rPr>
              <a:t>Deyoung</a:t>
            </a:r>
            <a:r>
              <a:rPr lang="en-US" sz="1000" dirty="0">
                <a:effectLst/>
              </a:rPr>
              <a:t>, C. G. (2017). Personality and neural correlates of mentalizing ability. </a:t>
            </a:r>
            <a:r>
              <a:rPr lang="en-US" sz="1000" i="1" dirty="0">
                <a:effectLst/>
              </a:rPr>
              <a:t>European Journal of Personality</a:t>
            </a:r>
            <a:r>
              <a:rPr lang="en-US" sz="1000" dirty="0">
                <a:effectLst/>
              </a:rPr>
              <a:t>, </a:t>
            </a:r>
            <a:r>
              <a:rPr lang="en-US" sz="1000" i="1" dirty="0">
                <a:effectLst/>
              </a:rPr>
              <a:t>31</a:t>
            </a:r>
            <a:r>
              <a:rPr lang="en-US" sz="1000" dirty="0">
                <a:effectLst/>
              </a:rPr>
              <a:t>(6), 599–613. https://doi.org/10.1002/per.2133</a:t>
            </a:r>
          </a:p>
          <a:p>
            <a:pPr marL="457200" indent="-914400">
              <a:buNone/>
            </a:pPr>
            <a:r>
              <a:rPr lang="en-US" sz="1000" dirty="0" err="1">
                <a:effectLst/>
              </a:rPr>
              <a:t>Apperly</a:t>
            </a:r>
            <a:r>
              <a:rPr lang="en-US" sz="1000" dirty="0">
                <a:effectLst/>
              </a:rPr>
              <a:t>, I. A. (2012). What is “theory of mind”? Concepts, cognitive processes and individual differences. </a:t>
            </a:r>
            <a:r>
              <a:rPr lang="en-US" sz="1000" i="1" dirty="0">
                <a:effectLst/>
              </a:rPr>
              <a:t>Quarterly Journal of Experimental Psychology</a:t>
            </a:r>
            <a:r>
              <a:rPr lang="en-US" sz="1000" dirty="0">
                <a:effectLst/>
              </a:rPr>
              <a:t>, </a:t>
            </a:r>
            <a:r>
              <a:rPr lang="en-US" sz="1000" i="1" dirty="0">
                <a:effectLst/>
              </a:rPr>
              <a:t>65</a:t>
            </a:r>
            <a:r>
              <a:rPr lang="en-US" sz="1000" dirty="0">
                <a:effectLst/>
              </a:rPr>
              <a:t>(5), 825–839. https://doi.org/10.1080/17470218.2012.676055</a:t>
            </a:r>
          </a:p>
          <a:p>
            <a:pPr marL="457200" indent="-914400">
              <a:buNone/>
            </a:pPr>
            <a:r>
              <a:rPr lang="en-US" sz="1000" dirty="0">
                <a:effectLst/>
              </a:rPr>
              <a:t>Banker, S. M., Gu, X., Schiller, D., &amp; Foss-Feig, J. H. (2021). Hippocampal contributions to social and cognitive deficits in autism spectrum disorder. </a:t>
            </a:r>
            <a:r>
              <a:rPr lang="en-US" sz="1000" i="1" dirty="0">
                <a:effectLst/>
              </a:rPr>
              <a:t>Trends in Neurosciences</a:t>
            </a:r>
            <a:r>
              <a:rPr lang="en-US" sz="1000" dirty="0">
                <a:effectLst/>
              </a:rPr>
              <a:t>, </a:t>
            </a:r>
            <a:r>
              <a:rPr lang="en-US" sz="1000" i="1" dirty="0">
                <a:effectLst/>
              </a:rPr>
              <a:t>44</a:t>
            </a:r>
            <a:r>
              <a:rPr lang="en-US" sz="1000" dirty="0">
                <a:effectLst/>
              </a:rPr>
              <a:t>(10), 793–807. </a:t>
            </a:r>
            <a:r>
              <a:rPr lang="en-US" sz="1000" dirty="0">
                <a:effectLst/>
                <a:hlinkClick r:id="rId3"/>
              </a:rPr>
              <a:t>https://doi.org/10.1016/j.tins.2021.08.005</a:t>
            </a:r>
            <a:endParaRPr lang="en-US" sz="1000" dirty="0">
              <a:effectLst/>
            </a:endParaRPr>
          </a:p>
          <a:p>
            <a:pPr marL="457200" indent="-914400">
              <a:buNone/>
            </a:pPr>
            <a:r>
              <a:rPr lang="en-US" sz="1000" dirty="0">
                <a:effectLst/>
              </a:rPr>
              <a:t>Baron-Cohen, S., Leslie, A. M., &amp; Frith, U. (1985). Does the autistic child have a “theory of mind” ? Cognition, 21(1), 37–46. https://doi.org/10.1016/0010-0277(85)90022-8</a:t>
            </a:r>
          </a:p>
          <a:p>
            <a:pPr marL="457200" indent="-914400">
              <a:buNone/>
            </a:pPr>
            <a:r>
              <a:rPr lang="en-US" sz="1000" dirty="0" err="1">
                <a:effectLst/>
              </a:rPr>
              <a:t>Bellmund</a:t>
            </a:r>
            <a:r>
              <a:rPr lang="en-US" sz="1000" dirty="0">
                <a:effectLst/>
              </a:rPr>
              <a:t>, J. L. S., </a:t>
            </a:r>
            <a:r>
              <a:rPr lang="en-US" sz="1000" dirty="0" err="1">
                <a:effectLst/>
              </a:rPr>
              <a:t>Gärdenfors</a:t>
            </a:r>
            <a:r>
              <a:rPr lang="en-US" sz="1000" dirty="0">
                <a:effectLst/>
              </a:rPr>
              <a:t>, P., Moser, E. I., &amp; </a:t>
            </a:r>
            <a:r>
              <a:rPr lang="en-US" sz="1000" dirty="0" err="1">
                <a:effectLst/>
              </a:rPr>
              <a:t>Doeller</a:t>
            </a:r>
            <a:r>
              <a:rPr lang="en-US" sz="1000" dirty="0">
                <a:effectLst/>
              </a:rPr>
              <a:t>, C. F. (2018). Navigating cognition: Spatial codes for human thinking. </a:t>
            </a:r>
            <a:r>
              <a:rPr lang="en-US" sz="1000" i="1" dirty="0">
                <a:effectLst/>
              </a:rPr>
              <a:t>Science</a:t>
            </a:r>
            <a:r>
              <a:rPr lang="en-US" sz="1000" dirty="0">
                <a:effectLst/>
              </a:rPr>
              <a:t>, </a:t>
            </a:r>
            <a:r>
              <a:rPr lang="en-US" sz="1000" i="1" dirty="0">
                <a:effectLst/>
              </a:rPr>
              <a:t>362</a:t>
            </a:r>
            <a:r>
              <a:rPr lang="en-US" sz="1000" dirty="0">
                <a:effectLst/>
              </a:rPr>
              <a:t>(6415), eaat6766. https://doi.org/10.1126/science.aat6766</a:t>
            </a:r>
          </a:p>
          <a:p>
            <a:pPr marL="457200" indent="-914400">
              <a:buNone/>
            </a:pPr>
            <a:r>
              <a:rPr lang="en-US" sz="1000" dirty="0">
                <a:effectLst/>
              </a:rPr>
              <a:t>Carbone, E., </a:t>
            </a:r>
            <a:r>
              <a:rPr lang="en-US" sz="1000" dirty="0" err="1">
                <a:effectLst/>
              </a:rPr>
              <a:t>Meneghetti</a:t>
            </a:r>
            <a:r>
              <a:rPr lang="en-US" sz="1000" dirty="0">
                <a:effectLst/>
              </a:rPr>
              <a:t>, C., &amp; </a:t>
            </a:r>
            <a:r>
              <a:rPr lang="en-US" sz="1000" dirty="0" err="1">
                <a:effectLst/>
              </a:rPr>
              <a:t>Borella</a:t>
            </a:r>
            <a:r>
              <a:rPr lang="en-US" sz="1000" dirty="0">
                <a:effectLst/>
              </a:rPr>
              <a:t>, E. (2019). The influence of personality traits and facets on visuo-spatial task performance and self-assessed visuo-spatial inclinations in young and older adults. </a:t>
            </a:r>
            <a:r>
              <a:rPr lang="en-US" sz="1000" i="1" dirty="0">
                <a:effectLst/>
              </a:rPr>
              <a:t>PLOS ONE</a:t>
            </a:r>
            <a:r>
              <a:rPr lang="en-US" sz="1000" dirty="0">
                <a:effectLst/>
              </a:rPr>
              <a:t>, </a:t>
            </a:r>
            <a:r>
              <a:rPr lang="en-US" sz="1000" i="1" dirty="0">
                <a:effectLst/>
              </a:rPr>
              <a:t>14</a:t>
            </a:r>
            <a:r>
              <a:rPr lang="en-US" sz="1000" dirty="0">
                <a:effectLst/>
              </a:rPr>
              <a:t>(8), e0220525. https://doi.org/10.1371/journal.pone.0220525</a:t>
            </a:r>
          </a:p>
          <a:p>
            <a:pPr marL="457200" indent="-914400">
              <a:buNone/>
            </a:pPr>
            <a:r>
              <a:rPr lang="en-US" sz="1000" dirty="0">
                <a:effectLst/>
              </a:rPr>
              <a:t>DeYoung, C. G. (2015). Openness/intellect: A dimension of personality reflecting cognitive exploration. In M. </a:t>
            </a:r>
            <a:r>
              <a:rPr lang="en-US" sz="1000" dirty="0" err="1">
                <a:effectLst/>
              </a:rPr>
              <a:t>Mikulincer</a:t>
            </a:r>
            <a:r>
              <a:rPr lang="en-US" sz="1000" dirty="0">
                <a:effectLst/>
              </a:rPr>
              <a:t>, P. R. Shaver, M. L. Cooper, &amp; R. J. Larsen (Eds.), </a:t>
            </a:r>
            <a:r>
              <a:rPr lang="en-US" sz="1000" i="1" dirty="0">
                <a:effectLst/>
              </a:rPr>
              <a:t>APA handbook of personality and social psychology, Volume 4: Personality processes and individual differences.</a:t>
            </a:r>
            <a:r>
              <a:rPr lang="en-US" sz="1000" dirty="0">
                <a:effectLst/>
              </a:rPr>
              <a:t> (pp. 369–399). American Psychological Association. https://doi.org/10.1037/14343-017</a:t>
            </a:r>
          </a:p>
          <a:p>
            <a:pPr marL="457200" indent="-914400">
              <a:buNone/>
            </a:pPr>
            <a:r>
              <a:rPr lang="en-US" sz="1000" dirty="0" err="1">
                <a:effectLst/>
              </a:rPr>
              <a:t>Habacha</a:t>
            </a:r>
            <a:r>
              <a:rPr lang="en-US" sz="1000" dirty="0">
                <a:effectLst/>
              </a:rPr>
              <a:t>, H., Molinaro, C., &amp; </a:t>
            </a:r>
            <a:r>
              <a:rPr lang="en-US" sz="1000" dirty="0" err="1">
                <a:effectLst/>
              </a:rPr>
              <a:t>Dosseville</a:t>
            </a:r>
            <a:r>
              <a:rPr lang="en-US" sz="1000" dirty="0">
                <a:effectLst/>
              </a:rPr>
              <a:t>, F. (2014). Effects of gender, imagery ability, and sports practice on the performance of a mental rotation task. </a:t>
            </a:r>
            <a:r>
              <a:rPr lang="en-US" sz="1000" i="1" dirty="0">
                <a:effectLst/>
              </a:rPr>
              <a:t>The American Journal of Psychology</a:t>
            </a:r>
            <a:r>
              <a:rPr lang="en-US" sz="1000" dirty="0">
                <a:effectLst/>
              </a:rPr>
              <a:t>, </a:t>
            </a:r>
            <a:r>
              <a:rPr lang="en-US" sz="1000" i="1" dirty="0">
                <a:effectLst/>
              </a:rPr>
              <a:t>127</a:t>
            </a:r>
            <a:r>
              <a:rPr lang="en-US" sz="1000" dirty="0">
                <a:effectLst/>
              </a:rPr>
              <a:t>(3), 313–323. https://doi.org/10.5406/amerjpsyc.127.3.0313</a:t>
            </a:r>
          </a:p>
          <a:p>
            <a:pPr marL="457200" indent="-914400">
              <a:buNone/>
            </a:pPr>
            <a:r>
              <a:rPr lang="en-US" sz="1000" dirty="0">
                <a:effectLst/>
              </a:rPr>
              <a:t>Hegarty, M. (2004). A dissociation between mental rotation and perspective-taking spatial abilities. </a:t>
            </a:r>
            <a:r>
              <a:rPr lang="en-US" sz="1000" i="1" dirty="0">
                <a:effectLst/>
              </a:rPr>
              <a:t>Intelligence</a:t>
            </a:r>
            <a:r>
              <a:rPr lang="en-US" sz="1000" dirty="0">
                <a:effectLst/>
              </a:rPr>
              <a:t>, </a:t>
            </a:r>
            <a:r>
              <a:rPr lang="en-US" sz="1000" i="1" dirty="0">
                <a:effectLst/>
              </a:rPr>
              <a:t>32</a:t>
            </a:r>
            <a:r>
              <a:rPr lang="en-US" sz="1000" dirty="0">
                <a:effectLst/>
              </a:rPr>
              <a:t>(2), 175–191. https://doi.org/10.1016/j.intell.2003.12.001</a:t>
            </a:r>
          </a:p>
          <a:p>
            <a:pPr marL="457200" indent="-914400">
              <a:buNone/>
            </a:pPr>
            <a:r>
              <a:rPr lang="en-US" sz="1000" dirty="0">
                <a:effectLst/>
              </a:rPr>
              <a:t>Lyons, I. M., Ramirez, G., Maloney, E. A., </a:t>
            </a:r>
            <a:r>
              <a:rPr lang="en-US" sz="1000" dirty="0" err="1">
                <a:effectLst/>
              </a:rPr>
              <a:t>Rendina</a:t>
            </a:r>
            <a:r>
              <a:rPr lang="en-US" sz="1000" dirty="0">
                <a:effectLst/>
              </a:rPr>
              <a:t>, D. N., Levine, S. C., &amp; </a:t>
            </a:r>
            <a:r>
              <a:rPr lang="en-US" sz="1000" dirty="0" err="1">
                <a:effectLst/>
              </a:rPr>
              <a:t>Beilock</a:t>
            </a:r>
            <a:r>
              <a:rPr lang="en-US" sz="1000" dirty="0">
                <a:effectLst/>
              </a:rPr>
              <a:t>, S. L. (2018). Spatial anxiety: A novel questionnaire with subscales for measuring three aspects of spatial anxiety. </a:t>
            </a:r>
            <a:r>
              <a:rPr lang="en-US" sz="1000" i="1" dirty="0">
                <a:effectLst/>
              </a:rPr>
              <a:t>Journal of Numerical Cognition</a:t>
            </a:r>
            <a:r>
              <a:rPr lang="en-US" sz="1000" dirty="0">
                <a:effectLst/>
              </a:rPr>
              <a:t>, </a:t>
            </a:r>
            <a:r>
              <a:rPr lang="en-US" sz="1000" i="1" dirty="0">
                <a:effectLst/>
              </a:rPr>
              <a:t>4</a:t>
            </a:r>
            <a:r>
              <a:rPr lang="en-US" sz="1000" dirty="0">
                <a:effectLst/>
              </a:rPr>
              <a:t>(3), 526–553. https://doi.org/10.5964/jnc.v4i3.154</a:t>
            </a:r>
          </a:p>
          <a:p>
            <a:pPr marL="457200" indent="-914400">
              <a:buNone/>
            </a:pPr>
            <a:r>
              <a:rPr lang="en-US" sz="1000" dirty="0">
                <a:effectLst/>
              </a:rPr>
              <a:t>Maloney, E. A., </a:t>
            </a:r>
            <a:r>
              <a:rPr lang="en-US" sz="1000" dirty="0" err="1">
                <a:effectLst/>
              </a:rPr>
              <a:t>Sattizahn</a:t>
            </a:r>
            <a:r>
              <a:rPr lang="en-US" sz="1000" dirty="0">
                <a:effectLst/>
              </a:rPr>
              <a:t>, J. R., &amp; </a:t>
            </a:r>
            <a:r>
              <a:rPr lang="en-US" sz="1000" dirty="0" err="1">
                <a:effectLst/>
              </a:rPr>
              <a:t>Beilock</a:t>
            </a:r>
            <a:r>
              <a:rPr lang="en-US" sz="1000" dirty="0">
                <a:effectLst/>
              </a:rPr>
              <a:t>, S. L. (2014). Anxiety and cognition. </a:t>
            </a:r>
            <a:r>
              <a:rPr lang="en-US" sz="1000" i="1" dirty="0">
                <a:effectLst/>
              </a:rPr>
              <a:t>WIREs Cognitive Science</a:t>
            </a:r>
            <a:r>
              <a:rPr lang="en-US" sz="1000" dirty="0">
                <a:effectLst/>
              </a:rPr>
              <a:t>, </a:t>
            </a:r>
            <a:r>
              <a:rPr lang="en-US" sz="1000" i="1" dirty="0">
                <a:effectLst/>
              </a:rPr>
              <a:t>5</a:t>
            </a:r>
            <a:r>
              <a:rPr lang="en-US" sz="1000" dirty="0">
                <a:effectLst/>
              </a:rPr>
              <a:t>(4), 403–411. https://doi.org/10.1002/wcs.1299</a:t>
            </a:r>
          </a:p>
          <a:p>
            <a:pPr marL="457200" indent="-914400">
              <a:buNone/>
            </a:pPr>
            <a:r>
              <a:rPr lang="en-US" sz="1000" dirty="0">
                <a:effectLst/>
              </a:rPr>
              <a:t>Maxwell, R., Lynn, S. J., &amp; Lilienfeld, S. (2017). Failures to imagine: Mental imagery in psychopathy and emotional regulation difficulties. </a:t>
            </a:r>
            <a:r>
              <a:rPr lang="en-US" sz="1000" i="1" dirty="0">
                <a:effectLst/>
              </a:rPr>
              <a:t>Imagination, Cognition and Personality</a:t>
            </a:r>
            <a:r>
              <a:rPr lang="en-US" sz="1000" dirty="0">
                <a:effectLst/>
              </a:rPr>
              <a:t>, </a:t>
            </a:r>
            <a:r>
              <a:rPr lang="en-US" sz="1000" i="1" dirty="0">
                <a:effectLst/>
              </a:rPr>
              <a:t>36</a:t>
            </a:r>
            <a:r>
              <a:rPr lang="en-US" sz="1000" dirty="0">
                <a:effectLst/>
              </a:rPr>
              <a:t>(3), 270–300. https://doi.org/10.1177/0276236616679963</a:t>
            </a:r>
          </a:p>
          <a:p>
            <a:pPr marL="457200" indent="-914400">
              <a:buNone/>
            </a:pPr>
            <a:r>
              <a:rPr lang="en-US" sz="1000" dirty="0" err="1">
                <a:effectLst/>
              </a:rPr>
              <a:t>Meilinger</a:t>
            </a:r>
            <a:r>
              <a:rPr lang="en-US" sz="1000" dirty="0">
                <a:effectLst/>
              </a:rPr>
              <a:t>, T., &amp; </a:t>
            </a:r>
            <a:r>
              <a:rPr lang="en-US" sz="1000" dirty="0" err="1">
                <a:effectLst/>
              </a:rPr>
              <a:t>Vosgerau</a:t>
            </a:r>
            <a:r>
              <a:rPr lang="en-US" sz="1000" dirty="0">
                <a:effectLst/>
              </a:rPr>
              <a:t>, G. (2010). Putting egocentric and allocentric into perspective. In C. </a:t>
            </a:r>
            <a:r>
              <a:rPr lang="en-US" sz="1000" dirty="0" err="1">
                <a:effectLst/>
              </a:rPr>
              <a:t>Hölscher</a:t>
            </a:r>
            <a:r>
              <a:rPr lang="en-US" sz="1000" dirty="0">
                <a:effectLst/>
              </a:rPr>
              <a:t>, T. F. Shipley, M. Olivetti </a:t>
            </a:r>
            <a:r>
              <a:rPr lang="en-US" sz="1000" dirty="0" err="1">
                <a:effectLst/>
              </a:rPr>
              <a:t>Belardinelli</a:t>
            </a:r>
            <a:r>
              <a:rPr lang="en-US" sz="1000" dirty="0">
                <a:effectLst/>
              </a:rPr>
              <a:t>, J. A. Bateman, &amp; N. S. Newcombe (Eds.), </a:t>
            </a:r>
            <a:r>
              <a:rPr lang="en-US" sz="1000" i="1" dirty="0">
                <a:effectLst/>
              </a:rPr>
              <a:t>Spatial Cognition VII</a:t>
            </a:r>
            <a:r>
              <a:rPr lang="en-US" sz="1000" dirty="0">
                <a:effectLst/>
              </a:rPr>
              <a:t> (Vol. 6222, pp. 207–221). Springer Berlin Heidelberg. https://doi.org/10.1007/978-3-642-14749-4_19</a:t>
            </a:r>
          </a:p>
          <a:p>
            <a:pPr marL="457200" indent="-914400">
              <a:buNone/>
            </a:pPr>
            <a:r>
              <a:rPr lang="en-US" sz="1000" dirty="0" err="1">
                <a:effectLst/>
              </a:rPr>
              <a:t>Roßnagel</a:t>
            </a:r>
            <a:r>
              <a:rPr lang="en-US" sz="1000" dirty="0">
                <a:effectLst/>
              </a:rPr>
              <a:t>, C. S. (2004). Lost in thought: Cognitive load and the processing of addressees’ feedback in verbal communication. </a:t>
            </a:r>
            <a:r>
              <a:rPr lang="en-US" sz="1000" i="1" dirty="0">
                <a:effectLst/>
              </a:rPr>
              <a:t>Experimental Psychology</a:t>
            </a:r>
            <a:r>
              <a:rPr lang="en-US" sz="1000" dirty="0">
                <a:effectLst/>
              </a:rPr>
              <a:t>, </a:t>
            </a:r>
            <a:r>
              <a:rPr lang="en-US" sz="1000" i="1" dirty="0">
                <a:effectLst/>
              </a:rPr>
              <a:t>51</a:t>
            </a:r>
            <a:r>
              <a:rPr lang="en-US" sz="1000" dirty="0">
                <a:effectLst/>
              </a:rPr>
              <a:t>(3), 191–200. https://doi.org/10.1027/1618-3169.51.3.191</a:t>
            </a:r>
          </a:p>
          <a:p>
            <a:pPr marL="457200" indent="-914400">
              <a:buNone/>
            </a:pPr>
            <a:r>
              <a:rPr lang="en-US" sz="1000" dirty="0" err="1">
                <a:effectLst/>
              </a:rPr>
              <a:t>Royzman</a:t>
            </a:r>
            <a:r>
              <a:rPr lang="en-US" sz="1000" dirty="0">
                <a:effectLst/>
              </a:rPr>
              <a:t>, E. B., Cassidy, K. W., &amp; Baron, J. (2003). “I know, you know”: Epistemic egocentrism in children and adults. </a:t>
            </a:r>
            <a:r>
              <a:rPr lang="en-US" sz="1000" i="1" dirty="0">
                <a:effectLst/>
              </a:rPr>
              <a:t>Review of General Psychology</a:t>
            </a:r>
            <a:r>
              <a:rPr lang="en-US" sz="1000" dirty="0">
                <a:effectLst/>
              </a:rPr>
              <a:t>, </a:t>
            </a:r>
            <a:r>
              <a:rPr lang="en-US" sz="1000" i="1" dirty="0">
                <a:effectLst/>
              </a:rPr>
              <a:t>7</a:t>
            </a:r>
            <a:r>
              <a:rPr lang="en-US" sz="1000" dirty="0">
                <a:effectLst/>
              </a:rPr>
              <a:t>(1), 38–65. https://doi.org/10.1037/1089-2680.7.1.38</a:t>
            </a:r>
          </a:p>
          <a:p>
            <a:pPr marL="457200" indent="-914400">
              <a:buNone/>
            </a:pPr>
            <a:r>
              <a:rPr lang="en-US" sz="1000" dirty="0">
                <a:effectLst/>
              </a:rPr>
              <a:t>Saxe, R., Carey, S., &amp; Kanwisher, N. (2004). Understanding other minds: Linking developmental psychology and functional neuroimaging. </a:t>
            </a:r>
            <a:r>
              <a:rPr lang="en-US" sz="1000" i="1" dirty="0">
                <a:effectLst/>
              </a:rPr>
              <a:t>Annual Review of Psychology</a:t>
            </a:r>
            <a:r>
              <a:rPr lang="en-US" sz="1000" dirty="0">
                <a:effectLst/>
              </a:rPr>
              <a:t>, </a:t>
            </a:r>
            <a:r>
              <a:rPr lang="en-US" sz="1000" i="1" dirty="0">
                <a:effectLst/>
              </a:rPr>
              <a:t>55</a:t>
            </a:r>
            <a:r>
              <a:rPr lang="en-US" sz="1000" dirty="0">
                <a:effectLst/>
              </a:rPr>
              <a:t>(1), 87–124. https://doi.org/10.1146/annurev.psych.55.090902.142044</a:t>
            </a:r>
          </a:p>
        </p:txBody>
      </p:sp>
      <p:sp>
        <p:nvSpPr>
          <p:cNvPr id="6" name="Slide Number Placeholder 5"/>
          <p:cNvSpPr>
            <a:spLocks noGrp="1"/>
          </p:cNvSpPr>
          <p:nvPr>
            <p:ph type="sldNum" idx="12"/>
          </p:nvPr>
        </p:nvSpPr>
        <p:spPr bwMode="auto"/>
        <p:txBody>
          <a:bodyPr/>
          <a:lstStyle/>
          <a:p>
            <a:pPr>
              <a:defRPr/>
            </a:pPr>
            <a:fld id="{00000000-1234-1234-1234-123412341234}" type="slidenum">
              <a:rPr lang="en"/>
              <a:t>55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a:t>Mentalizing is social perspective taking</a:t>
            </a:r>
            <a:endParaRPr/>
          </a:p>
        </p:txBody>
      </p:sp>
      <p:sp>
        <p:nvSpPr>
          <p:cNvPr id="4" name="Text Placeholder 3"/>
          <p:cNvSpPr>
            <a:spLocks noGrp="1"/>
          </p:cNvSpPr>
          <p:nvPr>
            <p:ph type="body" idx="1"/>
          </p:nvPr>
        </p:nvSpPr>
        <p:spPr bwMode="auto">
          <a:xfrm>
            <a:off x="609600" y="1600201"/>
            <a:ext cx="7038109" cy="4301600"/>
          </a:xfrm>
        </p:spPr>
        <p:txBody>
          <a:bodyPr/>
          <a:lstStyle/>
          <a:p>
            <a:pPr>
              <a:defRPr/>
            </a:pPr>
            <a:r>
              <a:rPr lang="en-US" dirty="0"/>
              <a:t>Self (Egocentric):</a:t>
            </a:r>
            <a:endParaRPr dirty="0"/>
          </a:p>
          <a:p>
            <a:pPr lvl="1">
              <a:defRPr/>
            </a:pPr>
            <a:r>
              <a:rPr lang="en-US" dirty="0"/>
              <a:t>Relying on one’s own mental state when inferring other’s behavior.</a:t>
            </a:r>
            <a:endParaRPr dirty="0"/>
          </a:p>
          <a:p>
            <a:pPr lvl="1">
              <a:defRPr/>
            </a:pPr>
            <a:r>
              <a:rPr lang="en-US" dirty="0" err="1"/>
              <a:t>Royzman</a:t>
            </a:r>
            <a:r>
              <a:rPr lang="en-US" dirty="0"/>
              <a:t> et al., (2003), </a:t>
            </a:r>
            <a:r>
              <a:rPr lang="en-US" dirty="0" err="1"/>
              <a:t>Apperly</a:t>
            </a:r>
            <a:r>
              <a:rPr lang="en-US" dirty="0"/>
              <a:t> (2012)</a:t>
            </a:r>
            <a:endParaRPr dirty="0"/>
          </a:p>
          <a:p>
            <a:pPr marL="795847" lvl="1" indent="0">
              <a:buNone/>
              <a:defRPr/>
            </a:pPr>
            <a:endParaRPr lang="en-US" dirty="0"/>
          </a:p>
          <a:p>
            <a:pPr>
              <a:defRPr/>
            </a:pPr>
            <a:r>
              <a:rPr lang="en-US" dirty="0"/>
              <a:t>Other (Allocentric):</a:t>
            </a:r>
            <a:endParaRPr dirty="0"/>
          </a:p>
          <a:p>
            <a:pPr lvl="1">
              <a:defRPr/>
            </a:pPr>
            <a:r>
              <a:rPr lang="en-US" dirty="0"/>
              <a:t>Accounting for the difference in mental state when inferring other’s behavior.</a:t>
            </a:r>
            <a:endParaRPr dirty="0"/>
          </a:p>
          <a:p>
            <a:pPr lvl="1">
              <a:defRPr/>
            </a:pPr>
            <a:r>
              <a:rPr lang="en-US" dirty="0" err="1"/>
              <a:t>Roßnagel</a:t>
            </a:r>
            <a:r>
              <a:rPr lang="en-US" dirty="0"/>
              <a:t>, C. S. (2004), </a:t>
            </a:r>
            <a:r>
              <a:rPr lang="pl-PL" dirty="0"/>
              <a:t>Akimoto</a:t>
            </a:r>
            <a:r>
              <a:rPr lang="en-US" dirty="0"/>
              <a:t> et al., </a:t>
            </a:r>
            <a:r>
              <a:rPr lang="pl-PL" dirty="0"/>
              <a:t>(2012)</a:t>
            </a:r>
            <a:endParaRPr lang="en-US" dirty="0"/>
          </a:p>
          <a:p>
            <a:pPr lvl="1">
              <a:defRPr/>
            </a:pPr>
            <a:endParaRPr lang="en-US" dirty="0"/>
          </a:p>
        </p:txBody>
      </p:sp>
      <p:grpSp>
        <p:nvGrpSpPr>
          <p:cNvPr id="2" name="Group 1"/>
          <p:cNvGrpSpPr/>
          <p:nvPr/>
        </p:nvGrpSpPr>
        <p:grpSpPr bwMode="auto">
          <a:xfrm>
            <a:off x="7647708" y="1311411"/>
            <a:ext cx="2816959" cy="5153180"/>
            <a:chOff x="3063314" y="91281"/>
            <a:chExt cx="3279297" cy="5998955"/>
          </a:xfrm>
        </p:grpSpPr>
        <p:pic>
          <p:nvPicPr>
            <p:cNvPr id="15" name="Picture 2" descr="(Baron-Cohen et al., 1985)"/>
            <p:cNvPicPr>
              <a:picLocks noChangeAspect="1" noChangeArrowheads="1"/>
            </p:cNvPicPr>
            <p:nvPr/>
          </p:nvPicPr>
          <p:blipFill>
            <a:blip r:embed="rId3"/>
            <a:stretch/>
          </p:blipFill>
          <p:spPr bwMode="auto">
            <a:xfrm>
              <a:off x="3063314" y="91281"/>
              <a:ext cx="3279297" cy="5625959"/>
            </a:xfrm>
            <a:prstGeom prst="rect">
              <a:avLst/>
            </a:prstGeom>
            <a:noFill/>
          </p:spPr>
        </p:pic>
        <p:sp>
          <p:nvSpPr>
            <p:cNvPr id="16" name="TextBox 15"/>
            <p:cNvSpPr txBox="1"/>
            <p:nvPr/>
          </p:nvSpPr>
          <p:spPr bwMode="auto">
            <a:xfrm>
              <a:off x="3325541" y="5731945"/>
              <a:ext cx="2754839" cy="358291"/>
            </a:xfrm>
            <a:prstGeom prst="rect">
              <a:avLst/>
            </a:prstGeom>
            <a:noFill/>
          </p:spPr>
          <p:txBody>
            <a:bodyPr wrap="square" rtlCol="0">
              <a:spAutoFit/>
            </a:bodyPr>
            <a:lstStyle/>
            <a:p>
              <a:pPr>
                <a:defRPr/>
              </a:pPr>
              <a:r>
                <a:rPr lang="en-US" dirty="0"/>
                <a:t>(Baron-Cohen et al., 1985)</a:t>
              </a:r>
              <a:endParaRPr dirty="0"/>
            </a:p>
          </p:txBody>
        </p:sp>
      </p:grpSp>
      <p:sp>
        <p:nvSpPr>
          <p:cNvPr id="3" name="TextBox 2"/>
          <p:cNvSpPr txBox="1"/>
          <p:nvPr/>
        </p:nvSpPr>
        <p:spPr bwMode="auto">
          <a:xfrm>
            <a:off x="964276" y="2011680"/>
            <a:ext cx="184731" cy="307777"/>
          </a:xfrm>
          <a:prstGeom prst="rect">
            <a:avLst/>
          </a:prstGeom>
          <a:noFill/>
        </p:spPr>
        <p:txBody>
          <a:bodyPr wrap="none" rtlCol="0">
            <a:spAutoFit/>
          </a:bodyPr>
          <a:lstStyle/>
          <a:p>
            <a:pPr>
              <a:defRPr/>
            </a:pPr>
            <a:endParaRPr lang="en-US"/>
          </a:p>
        </p:txBody>
      </p:sp>
      <p:sp>
        <p:nvSpPr>
          <p:cNvPr id="8" name="Slide Number Placeholder 7"/>
          <p:cNvSpPr>
            <a:spLocks noGrp="1"/>
          </p:cNvSpPr>
          <p:nvPr>
            <p:ph type="sldNum" idx="12"/>
          </p:nvPr>
        </p:nvSpPr>
        <p:spPr bwMode="auto"/>
        <p:txBody>
          <a:bodyPr/>
          <a:lstStyle/>
          <a:p>
            <a:pPr>
              <a:defRPr/>
            </a:pPr>
            <a:fld id="{00000000-1234-1234-1234-123412341234}" type="slidenum">
              <a:rPr lang="en"/>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a:t>Question</a:t>
            </a:r>
            <a:endParaRPr/>
          </a:p>
        </p:txBody>
      </p:sp>
      <p:sp>
        <p:nvSpPr>
          <p:cNvPr id="4" name="Text Placeholder 3"/>
          <p:cNvSpPr>
            <a:spLocks noGrp="1"/>
          </p:cNvSpPr>
          <p:nvPr>
            <p:ph type="body" idx="1"/>
          </p:nvPr>
        </p:nvSpPr>
        <p:spPr bwMode="auto">
          <a:xfrm>
            <a:off x="609599" y="1600201"/>
            <a:ext cx="8582745" cy="4301600"/>
          </a:xfrm>
        </p:spPr>
        <p:txBody>
          <a:bodyPr/>
          <a:lstStyle/>
          <a:p>
            <a:pPr>
              <a:buFontTx/>
              <a:buChar char="-"/>
              <a:defRPr/>
            </a:pPr>
            <a:endParaRPr lang="en-US" dirty="0"/>
          </a:p>
          <a:p>
            <a:pPr>
              <a:buFontTx/>
              <a:buChar char="-"/>
              <a:defRPr/>
            </a:pPr>
            <a:endParaRPr lang="en-US" dirty="0"/>
          </a:p>
          <a:p>
            <a:pPr>
              <a:buFontTx/>
              <a:buChar char="-"/>
              <a:defRPr/>
            </a:pPr>
            <a:endParaRPr lang="en-US" dirty="0"/>
          </a:p>
          <a:p>
            <a:pPr>
              <a:buFontTx/>
              <a:buChar char="-"/>
              <a:defRPr/>
            </a:pPr>
            <a:r>
              <a:rPr lang="en-US" dirty="0"/>
              <a:t>Is our ability to take social perspective related to spatial perspective taking ability?</a:t>
            </a:r>
          </a:p>
          <a:p>
            <a:pPr>
              <a:buFontTx/>
              <a:buChar char="-"/>
              <a:defRPr/>
            </a:pPr>
            <a:endParaRPr dirty="0"/>
          </a:p>
        </p:txBody>
      </p:sp>
      <p:sp>
        <p:nvSpPr>
          <p:cNvPr id="8" name="Slide Number Placeholder 7"/>
          <p:cNvSpPr>
            <a:spLocks noGrp="1"/>
          </p:cNvSpPr>
          <p:nvPr>
            <p:ph type="sldNum" idx="12"/>
          </p:nvPr>
        </p:nvSpPr>
        <p:spPr bwMode="auto"/>
        <p:txBody>
          <a:bodyPr/>
          <a:lstStyle/>
          <a:p>
            <a:pPr>
              <a:defRPr/>
            </a:pPr>
            <a:fld id="{00000000-1234-1234-1234-123412341234}" type="slidenum">
              <a:rPr lang="en"/>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ACADC1-5222-6454-0C11-46C376270271}"/>
              </a:ext>
            </a:extLst>
          </p:cNvPr>
          <p:cNvSpPr>
            <a:spLocks noGrp="1"/>
          </p:cNvSpPr>
          <p:nvPr>
            <p:ph type="title"/>
          </p:nvPr>
        </p:nvSpPr>
        <p:spPr/>
        <p:txBody>
          <a:bodyPr/>
          <a:lstStyle/>
          <a:p>
            <a:r>
              <a:rPr lang="en-US" dirty="0"/>
              <a:t>Spatial representation of social concepts</a:t>
            </a:r>
          </a:p>
        </p:txBody>
      </p:sp>
      <p:sp>
        <p:nvSpPr>
          <p:cNvPr id="4" name="Slide Number Placeholder 3">
            <a:extLst>
              <a:ext uri="{FF2B5EF4-FFF2-40B4-BE49-F238E27FC236}">
                <a16:creationId xmlns:a16="http://schemas.microsoft.com/office/drawing/2014/main" id="{47E2B3D6-3AEF-A547-5097-CE7A3862677D}"/>
              </a:ext>
            </a:extLst>
          </p:cNvPr>
          <p:cNvSpPr>
            <a:spLocks noGrp="1"/>
          </p:cNvSpPr>
          <p:nvPr>
            <p:ph type="sldNum" idx="12"/>
          </p:nvPr>
        </p:nvSpPr>
        <p:spPr/>
        <p:txBody>
          <a:bodyPr/>
          <a:lstStyle/>
          <a:p>
            <a:pPr>
              <a:defRPr/>
            </a:pPr>
            <a:fld id="{00000000-1234-1234-1234-123412341234}" type="slidenum">
              <a:rPr lang="en" smtClean="0"/>
              <a:t>8</a:t>
            </a:fld>
            <a:endParaRPr lang="en"/>
          </a:p>
        </p:txBody>
      </p:sp>
      <p:pic>
        <p:nvPicPr>
          <p:cNvPr id="7" name="Picture 6">
            <a:extLst>
              <a:ext uri="{FF2B5EF4-FFF2-40B4-BE49-F238E27FC236}">
                <a16:creationId xmlns:a16="http://schemas.microsoft.com/office/drawing/2014/main" id="{66735FE3-015D-05BE-001D-BA76576EBB9D}"/>
              </a:ext>
            </a:extLst>
          </p:cNvPr>
          <p:cNvPicPr>
            <a:picLocks noChangeAspect="1"/>
          </p:cNvPicPr>
          <p:nvPr/>
        </p:nvPicPr>
        <p:blipFill>
          <a:blip r:embed="rId2"/>
          <a:stretch>
            <a:fillRect/>
          </a:stretch>
        </p:blipFill>
        <p:spPr bwMode="auto">
          <a:xfrm>
            <a:off x="718497" y="1675022"/>
            <a:ext cx="4392488" cy="4114921"/>
          </a:xfrm>
          <a:prstGeom prst="rect">
            <a:avLst/>
          </a:prstGeom>
        </p:spPr>
      </p:pic>
      <p:sp>
        <p:nvSpPr>
          <p:cNvPr id="10" name="TextBox 9">
            <a:extLst>
              <a:ext uri="{FF2B5EF4-FFF2-40B4-BE49-F238E27FC236}">
                <a16:creationId xmlns:a16="http://schemas.microsoft.com/office/drawing/2014/main" id="{48C94607-08A8-FE66-94E3-388649DBD7B6}"/>
              </a:ext>
            </a:extLst>
          </p:cNvPr>
          <p:cNvSpPr txBox="1"/>
          <p:nvPr/>
        </p:nvSpPr>
        <p:spPr>
          <a:xfrm>
            <a:off x="1703512" y="6189939"/>
            <a:ext cx="2422458" cy="307777"/>
          </a:xfrm>
          <a:prstGeom prst="rect">
            <a:avLst/>
          </a:prstGeom>
          <a:noFill/>
        </p:spPr>
        <p:txBody>
          <a:bodyPr wrap="none" rtlCol="0">
            <a:spAutoFit/>
          </a:bodyPr>
          <a:lstStyle/>
          <a:p>
            <a:r>
              <a:rPr lang="en-US" dirty="0" err="1"/>
              <a:t>Bellmund</a:t>
            </a:r>
            <a:r>
              <a:rPr lang="en-US" dirty="0"/>
              <a:t>, J. L., et al. (2018)</a:t>
            </a:r>
          </a:p>
        </p:txBody>
      </p:sp>
      <p:pic>
        <p:nvPicPr>
          <p:cNvPr id="11" name="Picture 10">
            <a:extLst>
              <a:ext uri="{FF2B5EF4-FFF2-40B4-BE49-F238E27FC236}">
                <a16:creationId xmlns:a16="http://schemas.microsoft.com/office/drawing/2014/main" id="{088698D2-AD5A-AF3F-EA15-2CB0254D5FDB}"/>
              </a:ext>
            </a:extLst>
          </p:cNvPr>
          <p:cNvPicPr>
            <a:picLocks noChangeAspect="1"/>
          </p:cNvPicPr>
          <p:nvPr/>
        </p:nvPicPr>
        <p:blipFill>
          <a:blip r:embed="rId3"/>
          <a:stretch/>
        </p:blipFill>
        <p:spPr bwMode="auto">
          <a:xfrm>
            <a:off x="6023992" y="1587695"/>
            <a:ext cx="4999524" cy="4289577"/>
          </a:xfrm>
          <a:prstGeom prst="rect">
            <a:avLst/>
          </a:prstGeom>
        </p:spPr>
      </p:pic>
      <p:sp>
        <p:nvSpPr>
          <p:cNvPr id="12" name="TextBox 11">
            <a:extLst>
              <a:ext uri="{FF2B5EF4-FFF2-40B4-BE49-F238E27FC236}">
                <a16:creationId xmlns:a16="http://schemas.microsoft.com/office/drawing/2014/main" id="{19B7D643-BE17-61A3-6085-C7F646C2B9B6}"/>
              </a:ext>
            </a:extLst>
          </p:cNvPr>
          <p:cNvSpPr txBox="1"/>
          <p:nvPr/>
        </p:nvSpPr>
        <p:spPr bwMode="auto">
          <a:xfrm>
            <a:off x="7820431" y="6189939"/>
            <a:ext cx="2609059" cy="307777"/>
          </a:xfrm>
          <a:prstGeom prst="rect">
            <a:avLst/>
          </a:prstGeom>
          <a:noFill/>
        </p:spPr>
        <p:txBody>
          <a:bodyPr wrap="square" rtlCol="0">
            <a:spAutoFit/>
          </a:bodyPr>
          <a:lstStyle/>
          <a:p>
            <a:pPr>
              <a:defRPr/>
            </a:pPr>
            <a:r>
              <a:rPr lang="en-US" sz="1400" dirty="0"/>
              <a:t>Banker, et al. (2021)</a:t>
            </a:r>
            <a:endParaRPr dirty="0"/>
          </a:p>
        </p:txBody>
      </p:sp>
    </p:spTree>
    <p:extLst>
      <p:ext uri="{BB962C8B-B14F-4D97-AF65-F5344CB8AC3E}">
        <p14:creationId xmlns:p14="http://schemas.microsoft.com/office/powerpoint/2010/main" val="41749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US"/>
              <a:t>Hypotheses</a:t>
            </a:r>
            <a:endParaRPr/>
          </a:p>
        </p:txBody>
      </p:sp>
      <p:sp>
        <p:nvSpPr>
          <p:cNvPr id="4" name="Text Placeholder 3"/>
          <p:cNvSpPr>
            <a:spLocks noGrp="1"/>
          </p:cNvSpPr>
          <p:nvPr>
            <p:ph type="body" idx="1"/>
          </p:nvPr>
        </p:nvSpPr>
        <p:spPr bwMode="auto">
          <a:xfrm>
            <a:off x="609600" y="1600201"/>
            <a:ext cx="10972800" cy="4301600"/>
          </a:xfrm>
        </p:spPr>
        <p:txBody>
          <a:bodyPr/>
          <a:lstStyle/>
          <a:p>
            <a:pPr marL="186262" indent="0">
              <a:buNone/>
              <a:defRPr/>
            </a:pPr>
            <a:endParaRPr lang="en-US" dirty="0"/>
          </a:p>
          <a:p>
            <a:pPr>
              <a:defRPr/>
            </a:pPr>
            <a:r>
              <a:rPr lang="en-US" dirty="0"/>
              <a:t>People who are better at taking other’s spatial perspectives should also be better at mentalizing.</a:t>
            </a:r>
            <a:endParaRPr dirty="0"/>
          </a:p>
          <a:p>
            <a:pPr>
              <a:defRPr/>
            </a:pPr>
            <a:endParaRPr lang="en-US" dirty="0"/>
          </a:p>
          <a:p>
            <a:pPr>
              <a:defRPr/>
            </a:pPr>
            <a:r>
              <a:rPr lang="en-US" dirty="0"/>
              <a:t>Individual differences factors involved in spatial perspective taking should also be involved in mentalizing.</a:t>
            </a:r>
            <a:endParaRPr dirty="0"/>
          </a:p>
          <a:p>
            <a:pPr lvl="1">
              <a:defRPr/>
            </a:pPr>
            <a:r>
              <a:rPr lang="en-US" dirty="0"/>
              <a:t>Big-5 Personality, Vividness of Visualization*, Spatial Anxiety, Anxiety Symptoms</a:t>
            </a:r>
            <a:endParaRPr dirty="0"/>
          </a:p>
        </p:txBody>
      </p:sp>
      <p:sp>
        <p:nvSpPr>
          <p:cNvPr id="2" name="TextBox 1"/>
          <p:cNvSpPr txBox="1"/>
          <p:nvPr/>
        </p:nvSpPr>
        <p:spPr bwMode="auto">
          <a:xfrm>
            <a:off x="9264352" y="6190791"/>
            <a:ext cx="1489510" cy="307777"/>
          </a:xfrm>
          <a:prstGeom prst="rect">
            <a:avLst/>
          </a:prstGeom>
          <a:noFill/>
        </p:spPr>
        <p:txBody>
          <a:bodyPr wrap="none" rtlCol="0">
            <a:spAutoFit/>
          </a:bodyPr>
          <a:lstStyle/>
          <a:p>
            <a:pPr>
              <a:defRPr/>
            </a:pPr>
            <a:r>
              <a:rPr lang="en-US" dirty="0">
                <a:latin typeface="Georgia"/>
              </a:rPr>
              <a:t>* Only in study 1</a:t>
            </a:r>
            <a:endParaRPr dirty="0"/>
          </a:p>
        </p:txBody>
      </p:sp>
      <p:sp>
        <p:nvSpPr>
          <p:cNvPr id="6" name="Slide Number Placeholder 5"/>
          <p:cNvSpPr>
            <a:spLocks noGrp="1"/>
          </p:cNvSpPr>
          <p:nvPr>
            <p:ph type="sldNum" idx="12"/>
          </p:nvPr>
        </p:nvSpPr>
        <p:spPr bwMode="auto"/>
        <p:txBody>
          <a:bodyPr/>
          <a:lstStyle/>
          <a:p>
            <a:pPr>
              <a:defRPr/>
            </a:pPr>
            <a:fld id="{00000000-1234-1234-1234-123412341234}" type="slidenum">
              <a:rPr lang="en"/>
              <a:t>9</a:t>
            </a:fld>
            <a:endParaRPr lang="en"/>
          </a:p>
        </p:txBody>
      </p:sp>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Arial"/>
        <a:cs typeface="Arial"/>
      </a:majorFont>
      <a:minorFont>
        <a:latin typeface="Century Schoolbook"/>
        <a:ea typeface="Arial"/>
        <a:cs typeface="Arial"/>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satMod val="150000"/>
              <a:alpha val="95000"/>
            </a:scheme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4000"/>
                <a:shade val="98000"/>
                <a:satMod val="130000"/>
                <a:lumMod val="102000"/>
              </a:schemeClr>
            </a:gs>
            <a:gs pos="100000">
              <a:schemeClr val="phClr">
                <a:tint val="98000"/>
                <a:shade val="78000"/>
                <a:satMod val="140000"/>
              </a:schemeClr>
            </a:gs>
          </a:gsLst>
          <a:path path="circle"/>
        </a:gradFill>
      </a:bgFillStyleLst>
    </a:fmtScheme>
  </a:themeElements>
  <a:objectDefaults/>
  <a:extraClrSchemeLst/>
</a:theme>
</file>

<file path=ppt/theme/theme2.xml><?xml version="1.0" encoding="utf-8"?>
<a:theme xmlns:a="http://schemas.openxmlformats.org/drawingml/2006/main" name="Office Theme">
  <a:themeElements>
    <a:clrScheme name="TAMU Palette">
      <a:dk1>
        <a:srgbClr val="332C2C"/>
      </a:dk1>
      <a:lt1>
        <a:srgbClr val="FFFFFF"/>
      </a:lt1>
      <a:dk2>
        <a:srgbClr val="565252"/>
      </a:dk2>
      <a:lt2>
        <a:srgbClr val="D9D9D9"/>
      </a:lt2>
      <a:accent1>
        <a:srgbClr val="500000"/>
      </a:accent1>
      <a:accent2>
        <a:srgbClr val="1D3362"/>
      </a:accent2>
      <a:accent3>
        <a:srgbClr val="FFFFFF"/>
      </a:accent3>
      <a:accent4>
        <a:srgbClr val="D0D0D0"/>
      </a:accent4>
      <a:accent5>
        <a:srgbClr val="444040"/>
      </a:accent5>
      <a:accent6>
        <a:srgbClr val="000000"/>
      </a:accent6>
      <a:hlink>
        <a:srgbClr val="500000"/>
      </a:hlink>
      <a:folHlink>
        <a:srgbClr val="B0AFAF"/>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North Pointing Cognitive Science 2021 (1)</Template>
  <TotalTime>6824</TotalTime>
  <Words>5064</Words>
  <Application>Microsoft Office PowerPoint</Application>
  <DocSecurity>0</DocSecurity>
  <PresentationFormat>Widescreen</PresentationFormat>
  <Paragraphs>588</Paragraphs>
  <Slides>55</Slides>
  <Notes>48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55</vt:i4>
      </vt:variant>
    </vt:vector>
  </HeadingPairs>
  <TitlesOfParts>
    <vt:vector size="62" baseType="lpstr">
      <vt:lpstr>Arial</vt:lpstr>
      <vt:lpstr>Calibri</vt:lpstr>
      <vt:lpstr>Century Schoolbook</vt:lpstr>
      <vt:lpstr>Georgia</vt:lpstr>
      <vt:lpstr>Wingdings 2</vt:lpstr>
      <vt:lpstr>View</vt:lpstr>
      <vt:lpstr>Office Theme</vt:lpstr>
      <vt:lpstr>Relationship between perspective taking with space and people</vt:lpstr>
      <vt:lpstr>Overview</vt:lpstr>
      <vt:lpstr>We take perspectives of things and people</vt:lpstr>
      <vt:lpstr>We take perspectives of things and people</vt:lpstr>
      <vt:lpstr>We take perspectives of things and people</vt:lpstr>
      <vt:lpstr>Mentalizing is social perspective taking</vt:lpstr>
      <vt:lpstr>Question</vt:lpstr>
      <vt:lpstr>Spatial representation of social concepts</vt:lpstr>
      <vt:lpstr>Hypotheses</vt:lpstr>
      <vt:lpstr>Individual Differences</vt:lpstr>
      <vt:lpstr>Individual Differences</vt:lpstr>
      <vt:lpstr>Overview</vt:lpstr>
      <vt:lpstr>Study 1, Method</vt:lpstr>
      <vt:lpstr>Study 1, 2D Perspective Task</vt:lpstr>
      <vt:lpstr>Study 1, 2D Perspective Task</vt:lpstr>
      <vt:lpstr>Study 1, 2D Perspective Task</vt:lpstr>
      <vt:lpstr>Study 1, Social Perspective Task (Mentalizing)</vt:lpstr>
      <vt:lpstr>Study 1, Results</vt:lpstr>
      <vt:lpstr>H1: People who are better at taking other’s spatial perspectives are also better at mentalizing</vt:lpstr>
      <vt:lpstr>H2: No Individual Differences Factors In Common</vt:lpstr>
      <vt:lpstr>I have support for H1   no support for H2</vt:lpstr>
      <vt:lpstr>Possible ceiling effect &amp; unfocused online participants</vt:lpstr>
      <vt:lpstr>Overview</vt:lpstr>
      <vt:lpstr>Study 2, Changes</vt:lpstr>
      <vt:lpstr>Procedure is almost identical to study 1</vt:lpstr>
      <vt:lpstr>I replaced the 2D perspective task with a 3D perspective task.</vt:lpstr>
      <vt:lpstr>Grey mannequins indicate “self” perspective</vt:lpstr>
      <vt:lpstr>Blue mannequins indicate perspective target</vt:lpstr>
      <vt:lpstr>I added the Spatial Orientation Task (Hegarty, M., &amp; Waller, D., 2004) </vt:lpstr>
      <vt:lpstr>Measuring Mean Abs. Angular Deviation</vt:lpstr>
      <vt:lpstr>3D task performance differed by location</vt:lpstr>
      <vt:lpstr>Spatial Orientation Task performance differed by location</vt:lpstr>
      <vt:lpstr>Presence of ceiling effects.</vt:lpstr>
      <vt:lpstr>Q1: Were online participants unreliable? Unclear</vt:lpstr>
      <vt:lpstr>Spatial Perspective Vs Social Perspective</vt:lpstr>
      <vt:lpstr>H1: People who are better at taking other’s spatial perspectives are also better at mentalizing</vt:lpstr>
      <vt:lpstr>No Relationship for In-Person participants</vt:lpstr>
      <vt:lpstr>Spatial Orientation Task</vt:lpstr>
      <vt:lpstr>People with better spatial orientation ability are better at 3D perspective taking</vt:lpstr>
      <vt:lpstr>H1: People with better spatial orientation ability are better at mentalizing</vt:lpstr>
      <vt:lpstr>The correlations are not significant for in-person participants</vt:lpstr>
      <vt:lpstr>Q2: Does 3D perspective task have construct validity? Inconclusive H1: Is Mentalizing ability related to spatial orientation ability? YES</vt:lpstr>
      <vt:lpstr>Results: Individual Differences</vt:lpstr>
      <vt:lpstr>In-Person Vs Online; No difference</vt:lpstr>
      <vt:lpstr>Openness was a common personality trait</vt:lpstr>
      <vt:lpstr>Openness was a common personality trait</vt:lpstr>
      <vt:lpstr>Overview</vt:lpstr>
      <vt:lpstr>Summary</vt:lpstr>
      <vt:lpstr>H1: Some evidence that people who are better at taking other’s spatial perspectives are also be better at mentalizing.</vt:lpstr>
      <vt:lpstr>H2: Openness is a personality trait that is commonly predicts spatial and social perspective taking ability.</vt:lpstr>
      <vt:lpstr>Conclusion</vt:lpstr>
      <vt:lpstr>Better understanding of how both spatial and social concepts are represented.</vt:lpstr>
      <vt:lpstr>Relationship with Openness</vt:lpstr>
      <vt:lpstr>Combination of Spatial Ability and Experience</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 frames for spatial and social thinking: Individual differences in strategy use</dc:title>
  <dc:subject/>
  <dc:creator>Park, Sungjoon</dc:creator>
  <cp:keywords/>
  <dc:description/>
  <cp:lastModifiedBy>Sungjoon Park</cp:lastModifiedBy>
  <cp:revision>180</cp:revision>
  <dcterms:created xsi:type="dcterms:W3CDTF">2021-07-02T19:22:26Z</dcterms:created>
  <dcterms:modified xsi:type="dcterms:W3CDTF">2022-10-27T10:20:53Z</dcterms:modified>
  <cp:category/>
  <dc:identifier/>
  <cp:contentStatus/>
  <dc:language/>
  <cp:version/>
</cp:coreProperties>
</file>